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AVI" ContentType="video/avi"/>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 id="2147483784" r:id="rId2"/>
  </p:sldMasterIdLst>
  <p:notesMasterIdLst>
    <p:notesMasterId r:id="rId28"/>
  </p:notesMasterIdLst>
  <p:handoutMasterIdLst>
    <p:handoutMasterId r:id="rId29"/>
  </p:handoutMasterIdLst>
  <p:sldIdLst>
    <p:sldId id="316" r:id="rId3"/>
    <p:sldId id="293" r:id="rId4"/>
    <p:sldId id="295" r:id="rId5"/>
    <p:sldId id="298" r:id="rId6"/>
    <p:sldId id="326" r:id="rId7"/>
    <p:sldId id="332" r:id="rId8"/>
    <p:sldId id="327" r:id="rId9"/>
    <p:sldId id="299" r:id="rId10"/>
    <p:sldId id="317" r:id="rId11"/>
    <p:sldId id="328" r:id="rId12"/>
    <p:sldId id="329" r:id="rId13"/>
    <p:sldId id="334" r:id="rId14"/>
    <p:sldId id="338" r:id="rId15"/>
    <p:sldId id="330" r:id="rId16"/>
    <p:sldId id="321" r:id="rId17"/>
    <p:sldId id="333" r:id="rId18"/>
    <p:sldId id="337" r:id="rId19"/>
    <p:sldId id="336" r:id="rId20"/>
    <p:sldId id="301" r:id="rId21"/>
    <p:sldId id="302" r:id="rId22"/>
    <p:sldId id="303" r:id="rId23"/>
    <p:sldId id="331" r:id="rId24"/>
    <p:sldId id="335" r:id="rId25"/>
    <p:sldId id="304" r:id="rId26"/>
    <p:sldId id="339"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075" autoAdjust="0"/>
  </p:normalViewPr>
  <p:slideViewPr>
    <p:cSldViewPr>
      <p:cViewPr>
        <p:scale>
          <a:sx n="80" d="100"/>
          <a:sy n="80" d="100"/>
        </p:scale>
        <p:origin x="-130" y="9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7" d="100"/>
          <a:sy n="67" d="100"/>
        </p:scale>
        <p:origin x="-3168"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21466F-F75C-4ED9-A4E3-89DBEB3C8B34}" type="datetimeFigureOut">
              <a:rPr lang="en-US" smtClean="0"/>
              <a:t>10/14/2014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4EE50F-080D-4797-BFFC-27A15BE96C6F}" type="slidenum">
              <a:rPr lang="en-US" smtClean="0"/>
              <a:t>‹#›</a:t>
            </a:fld>
            <a:endParaRPr lang="en-US"/>
          </a:p>
        </p:txBody>
      </p:sp>
    </p:spTree>
    <p:extLst>
      <p:ext uri="{BB962C8B-B14F-4D97-AF65-F5344CB8AC3E}">
        <p14:creationId xmlns:p14="http://schemas.microsoft.com/office/powerpoint/2010/main" val="3028579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05DAC27-694F-4512-B771-BD1DC4AB863B}" type="datetimeFigureOut">
              <a:rPr lang="en-US"/>
              <a:pPr>
                <a:defRPr/>
              </a:pPr>
              <a:t>10/14/2014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DC50972-9897-4F42-B734-3C06FD2289E5}" type="slidenum">
              <a:rPr lang="en-US"/>
              <a:pPr>
                <a:defRPr/>
              </a:pPr>
              <a:t>‹#›</a:t>
            </a:fld>
            <a:endParaRPr lang="en-US"/>
          </a:p>
        </p:txBody>
      </p:sp>
    </p:spTree>
    <p:extLst>
      <p:ext uri="{BB962C8B-B14F-4D97-AF65-F5344CB8AC3E}">
        <p14:creationId xmlns:p14="http://schemas.microsoft.com/office/powerpoint/2010/main" val="599476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This project focuses on the design of an adaptable computing infrastructure to support DDDAS systems in the context of Unmanned Aerial</a:t>
            </a:r>
            <a:r>
              <a:rPr lang="en-US" baseline="0" dirty="0" smtClean="0"/>
              <a:t> Vehicles (UAVs).  A unifying theme that drives our research is the concept of responding and adapting to surprise.  Some examples of surprise are:  1) in flight changes in mission objectives,  2) unexpected encounters with friends or foes, and 3) changes in the environment.   Two examples of environmental changes could be a chipped blade (which changes the dynamics of the UAV), or unexpected turbulence.</a:t>
            </a:r>
          </a:p>
          <a:p>
            <a:pPr marL="228600" indent="-228600">
              <a:buAutoNum type="arabicParenR"/>
            </a:pPr>
            <a:endParaRPr lang="en-US" baseline="0" dirty="0" smtClean="0"/>
          </a:p>
          <a:p>
            <a:pPr marL="228600" indent="-228600">
              <a:buAutoNum type="arabicParenR"/>
            </a:pPr>
            <a:r>
              <a:rPr lang="en-US" baseline="0" dirty="0" smtClean="0"/>
              <a:t>In support of responding to surprise, research is being pursued to allow elements of the computing platform to adapt to the system or tasks moving between different modalities (e.g. real-time, high-performance, small-footprint, Energy-conserving).</a:t>
            </a:r>
          </a:p>
          <a:p>
            <a:pPr marL="228600" indent="-228600">
              <a:buAutoNum type="arabicParenR"/>
            </a:pPr>
            <a:endParaRPr lang="en-US" baseline="0" dirty="0" smtClean="0"/>
          </a:p>
          <a:p>
            <a:pPr marL="228600" indent="-228600">
              <a:buAutoNum type="arabicParenR"/>
            </a:pPr>
            <a:r>
              <a:rPr lang="en-US" baseline="0" dirty="0" smtClean="0"/>
              <a:t>Key areas of focus that support adaptation to surprise and changing modalities are:</a:t>
            </a:r>
          </a:p>
          <a:p>
            <a:pPr marL="685800" lvl="1" indent="-228600">
              <a:buAutoNum type="alphaLcParenR"/>
            </a:pPr>
            <a:r>
              <a:rPr lang="en-US" b="1" u="sng" baseline="0" dirty="0" smtClean="0"/>
              <a:t>Data structures that span HW/SW boundaries</a:t>
            </a:r>
            <a:r>
              <a:rPr lang="en-US" baseline="0" dirty="0" smtClean="0"/>
              <a:t>: In this area we are exploring SW data structures that can dynamically change their internal makeup to best suite a task’s current modality (e.g. maximizing average throughput when in high-performance mode, or bounding worst-case access time when in a real-time mode), or migrating their storage and operators between SW/HW boundaries to improve performance and/or improve predictability.</a:t>
            </a:r>
          </a:p>
          <a:p>
            <a:pPr marL="685800" lvl="1" indent="-228600">
              <a:buAutoNum type="alphaLcParenR"/>
            </a:pPr>
            <a:r>
              <a:rPr lang="en-US" b="1" u="sng" dirty="0" smtClean="0"/>
              <a:t>Instruction</a:t>
            </a:r>
            <a:r>
              <a:rPr lang="en-US" b="1" u="sng" baseline="0" dirty="0" smtClean="0"/>
              <a:t> Set Architecture (ISA) extensions and hardware support:  </a:t>
            </a:r>
            <a:r>
              <a:rPr lang="en-US" baseline="0" dirty="0" smtClean="0"/>
              <a:t>This area focuses on the design and evaluation of specialized hardware to support common tasks that can be found in UAV applications (e.g. sensor acquisition/processing, issuing actuator commands, signal processing, vehicle controller logic) for the purpose of increased computational efficiency (explicitly exploiting concurrency) and/or enforcing guarantees on task behavior (e.g. tight bounds on execution variation, guarantees on resources availability) </a:t>
            </a:r>
          </a:p>
          <a:p>
            <a:pPr marL="685800" lvl="1" indent="-228600">
              <a:buAutoNum type="alphaLcParenR"/>
            </a:pPr>
            <a:r>
              <a:rPr lang="en-US" b="1" u="sng" baseline="0" dirty="0" smtClean="0"/>
              <a:t>Establishing performance metrics:  </a:t>
            </a:r>
            <a:r>
              <a:rPr lang="en-US" baseline="0" dirty="0" smtClean="0"/>
              <a:t>i) tolerance of vehicle stability to jitter in its control loop,  ii) overheads associated with dynamically morphing data structures or migrating them across SW/HW boundaries.</a:t>
            </a:r>
            <a:endParaRPr lang="en-US" dirty="0" smtClean="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2</a:t>
            </a:fld>
            <a:endParaRPr lang="en-US"/>
          </a:p>
        </p:txBody>
      </p:sp>
    </p:spTree>
    <p:extLst>
      <p:ext uri="{BB962C8B-B14F-4D97-AF65-F5344CB8AC3E}">
        <p14:creationId xmlns:p14="http://schemas.microsoft.com/office/powerpoint/2010/main" val="2266406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illustrates at a high level the approach this project is taking</a:t>
            </a:r>
          </a:p>
          <a:p>
            <a:endParaRPr lang="en-US" baseline="0" dirty="0" smtClean="0"/>
          </a:p>
          <a:p>
            <a:pPr marL="228600" indent="-228600">
              <a:buAutoNum type="arabicParenR"/>
            </a:pPr>
            <a:r>
              <a:rPr lang="en-US" b="1" u="sng" baseline="0" dirty="0" smtClean="0"/>
              <a:t>Developing “surprise” scenarios”: </a:t>
            </a:r>
            <a:r>
              <a:rPr lang="en-US" baseline="0" dirty="0" smtClean="0"/>
              <a:t> To evaluate our mechanisms that support DDDAS type applications, we use scenarios to construct system workloads.  Three example small-UAV-based scenarios are:</a:t>
            </a:r>
          </a:p>
          <a:p>
            <a:pPr marL="685800" lvl="1" indent="-228600">
              <a:buAutoNum type="alphaLcParenR"/>
            </a:pPr>
            <a:r>
              <a:rPr lang="en-US" baseline="0" dirty="0" smtClean="0"/>
              <a:t>Unexpected turbulence occurring due to gusting winds.</a:t>
            </a:r>
          </a:p>
          <a:p>
            <a:pPr marL="685800" lvl="1" indent="-228600">
              <a:buAutoNum type="alphaLcParenR"/>
            </a:pPr>
            <a:r>
              <a:rPr lang="en-US" baseline="0" dirty="0" smtClean="0"/>
              <a:t>The vehicle undergoing a change in its physical dynamics (e.g. a blade chipping causing increased vehicle vibrations)</a:t>
            </a:r>
          </a:p>
          <a:p>
            <a:pPr marL="685800" lvl="1" indent="-228600">
              <a:buAutoNum type="alphaLcParenR"/>
            </a:pPr>
            <a:r>
              <a:rPr lang="en-US" baseline="0" dirty="0" smtClean="0"/>
              <a:t>The vehicle entering an area of unexpected electromagnet interference (e.g. lightning strikes or getting close to large metallic objects) that interfere with certain sensors (e.g. magnetometers used for determining direction)</a:t>
            </a:r>
          </a:p>
          <a:p>
            <a:pPr marL="457200" lvl="1" indent="0">
              <a:buNone/>
            </a:pPr>
            <a:endParaRPr lang="en-US" baseline="0" dirty="0" smtClean="0"/>
          </a:p>
          <a:p>
            <a:pPr marL="228600" lvl="0" indent="-228600">
              <a:buAutoNum type="arabicParenR"/>
            </a:pPr>
            <a:r>
              <a:rPr lang="en-US" b="1" u="sng" baseline="0" dirty="0" smtClean="0"/>
              <a:t>Mapping UAV to a simplified vehicle model:</a:t>
            </a:r>
            <a:r>
              <a:rPr lang="en-US" baseline="0" dirty="0" smtClean="0"/>
              <a:t> For initial experimentation and evaluation, a standard simple inverted pendulum on a cart serves as a MATLAB/Simulink </a:t>
            </a:r>
            <a:r>
              <a:rPr lang="en-US" baseline="0" dirty="0" err="1" smtClean="0"/>
              <a:t>testbed</a:t>
            </a:r>
            <a:r>
              <a:rPr lang="en-US" baseline="0" dirty="0" smtClean="0"/>
              <a:t> for implementing our representative “surprise” scenarios.  </a:t>
            </a:r>
          </a:p>
          <a:p>
            <a:pPr marL="685800" lvl="1" indent="-228600">
              <a:buAutoNum type="alphaLcParenR"/>
            </a:pPr>
            <a:r>
              <a:rPr lang="en-US" baseline="0" dirty="0" smtClean="0"/>
              <a:t>This allows the opportunity to focus on the design and behavior of our dynamic data structures and DDDAS support mechanisms on a relatively simple vehicle model and controller, before applying them to more complex UAV models and controllers.</a:t>
            </a:r>
          </a:p>
          <a:p>
            <a:pPr marL="685800" lvl="1" indent="-228600">
              <a:buAutoNum type="alphaLcParenR"/>
            </a:pPr>
            <a:r>
              <a:rPr lang="en-US" baseline="0" dirty="0" smtClean="0"/>
              <a:t>Initial application of our techniques to a simple vehicle model allows us to build intuition on the interactions between our computing mechanisms, sensor behavior, and vehicle dynamics that will help guide our analysis as we move into using the more complex UAV models</a:t>
            </a:r>
          </a:p>
          <a:p>
            <a:pPr marL="685800" lvl="1" indent="-228600">
              <a:buAutoNum type="alphaLcParenR"/>
            </a:pPr>
            <a:r>
              <a:rPr lang="en-US" baseline="0" dirty="0" smtClean="0"/>
              <a:t>The MATLAB/Simulink </a:t>
            </a:r>
            <a:r>
              <a:rPr lang="en-US" baseline="0" dirty="0" err="1" smtClean="0"/>
              <a:t>testbed</a:t>
            </a:r>
            <a:r>
              <a:rPr lang="en-US" baseline="0" dirty="0" smtClean="0"/>
              <a:t> is being developed in such a way that the inverted pendulum model and controllers are easily swappable for more advanced vehicle models and controllers.</a:t>
            </a:r>
          </a:p>
          <a:p>
            <a:pPr marL="685800" lvl="1" indent="-228600">
              <a:buAutoNum type="alphaLcParenR"/>
            </a:pPr>
            <a:endParaRPr lang="en-US" baseline="0" dirty="0" smtClean="0"/>
          </a:p>
          <a:p>
            <a:pPr marL="228600" lvl="0" indent="-228600">
              <a:buAutoNum type="arabicParenR"/>
            </a:pPr>
            <a:r>
              <a:rPr lang="en-US" b="1" u="sng" dirty="0" smtClean="0"/>
              <a:t>Development of dynamic HW/SW mechanisms to mitigate impact of surprise:</a:t>
            </a:r>
            <a:r>
              <a:rPr lang="en-US" b="1" u="sng" baseline="0" dirty="0" smtClean="0"/>
              <a:t> </a:t>
            </a:r>
            <a:r>
              <a:rPr lang="en-US" baseline="0" dirty="0" smtClean="0"/>
              <a:t>The mechanisms pursued will allow selected SW and HW resources of the computing platform to dynamically adjust to the needs of the application.</a:t>
            </a:r>
          </a:p>
          <a:p>
            <a:pPr marL="685800" lvl="1" indent="-228600">
              <a:buAutoNum type="alphaLcParenR"/>
            </a:pPr>
            <a:r>
              <a:rPr lang="en-US" baseline="0" dirty="0" smtClean="0"/>
              <a:t>Adapting the storage/functionality of computation to tradeoff resource allocation for computing speed and/or guarantees in computing properties (e.g. throughput vs. deterministic timing). </a:t>
            </a:r>
          </a:p>
          <a:p>
            <a:pPr marL="1200150" lvl="2" indent="-285750">
              <a:buAutoNum type="romanLcParenR"/>
            </a:pPr>
            <a:r>
              <a:rPr lang="en-US" baseline="0" dirty="0" smtClean="0"/>
              <a:t>Placing and managing Priority Queues in SW vs. HW, and potentially migrating between the two.</a:t>
            </a:r>
          </a:p>
          <a:p>
            <a:pPr marL="1200150" lvl="2" indent="-285750">
              <a:buAutoNum type="romanLcParenR"/>
            </a:pPr>
            <a:r>
              <a:rPr lang="en-US" baseline="0" dirty="0" smtClean="0"/>
              <a:t>Migrating between different configurations of trees: e.g. Red-black to AVL.</a:t>
            </a:r>
          </a:p>
          <a:p>
            <a:pPr marL="685800" lvl="1" indent="-228600">
              <a:buAutoNum type="alphaLcParenR"/>
            </a:pPr>
            <a:r>
              <a:rPr lang="en-US" baseline="0" dirty="0" smtClean="0"/>
              <a:t>Using the concept of dynamic stream filters to trade off throughput for accuracy (e.g. filtering data quickly vs. accurately).   </a:t>
            </a:r>
          </a:p>
          <a:p>
            <a:pPr marL="685800" lvl="1" indent="-228600">
              <a:buAutoNum type="alphaLcParenR"/>
            </a:pPr>
            <a:endParaRPr lang="en-US" baseline="0" dirty="0" smtClean="0"/>
          </a:p>
          <a:p>
            <a:pPr marL="228600" lvl="0" indent="-228600">
              <a:buAutoNum type="arabicParenR"/>
            </a:pPr>
            <a:r>
              <a:rPr lang="en-US" b="1" u="sng" baseline="0" dirty="0" smtClean="0"/>
              <a:t>Evaluating DDDAS Application support mechanisms:</a:t>
            </a:r>
          </a:p>
          <a:p>
            <a:pPr marL="457200" lvl="1" indent="0">
              <a:buNone/>
            </a:pPr>
            <a:r>
              <a:rPr lang="en-US" baseline="0" dirty="0" smtClean="0"/>
              <a:t>a) The research will follow an incremental approach for evaluating our DDDAS support mechanisms. Beginning with initial SW and MATLAB/Simulink models, and incrementally moving these models into a prototype of an actual UAV system using an FPGA-based platform to host our DDDAS-centric System-on-Chip architecture.</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3</a:t>
            </a:fld>
            <a:endParaRPr lang="en-US"/>
          </a:p>
        </p:txBody>
      </p:sp>
    </p:spTree>
    <p:extLst>
      <p:ext uri="{BB962C8B-B14F-4D97-AF65-F5344CB8AC3E}">
        <p14:creationId xmlns:p14="http://schemas.microsoft.com/office/powerpoint/2010/main" val="2173963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Metrics are needed that</a:t>
            </a:r>
            <a:r>
              <a:rPr lang="en-US" baseline="0" dirty="0" smtClean="0"/>
              <a:t> can evaluate the symbiotic relationship between data streaming from sensors and how that data is processed.</a:t>
            </a:r>
          </a:p>
          <a:p>
            <a:pPr marL="228600" indent="-228600">
              <a:buAutoNum type="arabicParenR"/>
            </a:pPr>
            <a:endParaRPr lang="en-US" baseline="0" dirty="0" smtClean="0"/>
          </a:p>
          <a:p>
            <a:pPr marL="228600" indent="-228600">
              <a:buAutoNum type="arabicParenR"/>
            </a:pPr>
            <a:r>
              <a:rPr lang="en-US" baseline="0" dirty="0" smtClean="0"/>
              <a:t>An example of using a simplified model (Inverted pendulum on a cart) to gather preliminary data with respect to identifying relevant metrics that map to realistic UAV scenarios, and gaining intuition about these metrics.</a:t>
            </a:r>
          </a:p>
          <a:p>
            <a:pPr marL="228600" indent="-228600">
              <a:buAutoNum type="arabicParenR"/>
            </a:pPr>
            <a:endParaRPr lang="en-US" baseline="0" dirty="0" smtClean="0"/>
          </a:p>
          <a:p>
            <a:pPr marL="228600" indent="-228600">
              <a:buAutoNum type="arabicParenR"/>
            </a:pPr>
            <a:r>
              <a:rPr lang="en-US" baseline="0" dirty="0" smtClean="0"/>
              <a:t>In this case we determine though a MATLB/Simulink simulation the minimum sample rate needed to withstand an emulated 1 N gust of wind that lasts for one second (at time 4 seconds).  We show the behavior of the system at a sample rate just below the minimum required.  Resulting in the Controller almost recovering at 6 seconds, but slowly goes unstable from time 7 to 8 seconds.  The vehicle is trying to maintain a horizontal position of 1 foot. </a:t>
            </a:r>
          </a:p>
          <a:p>
            <a:pPr marL="228600" indent="-228600">
              <a:buAutoNum type="arabicParenR"/>
            </a:pPr>
            <a:endParaRPr lang="en-US" baseline="0" dirty="0" smtClean="0"/>
          </a:p>
          <a:p>
            <a:pPr marL="228600" indent="-228600">
              <a:buAutoNum type="arabicParenR"/>
            </a:pPr>
            <a:r>
              <a:rPr lang="en-US" baseline="0" dirty="0" smtClean="0"/>
              <a:t>Potentially the output streaming from the Controller, or sensors monitoring wind speed, or sensors that can detect a pulse disturbance (e.g. </a:t>
            </a:r>
            <a:r>
              <a:rPr lang="en-US" baseline="0" dirty="0" err="1" smtClean="0"/>
              <a:t>gyo’s</a:t>
            </a:r>
            <a:r>
              <a:rPr lang="en-US" baseline="0" dirty="0" smtClean="0"/>
              <a:t>, accelerometers) on the vehicle could be used as feedback to dynamically adjust the sample rate of sensors (thus increasing computing resources allocation for stabilization) in order to better tolerate surprise disturbances. </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4</a:t>
            </a:fld>
            <a:endParaRPr lang="en-US"/>
          </a:p>
        </p:txBody>
      </p:sp>
    </p:spTree>
    <p:extLst>
      <p:ext uri="{BB962C8B-B14F-4D97-AF65-F5344CB8AC3E}">
        <p14:creationId xmlns:p14="http://schemas.microsoft.com/office/powerpoint/2010/main" val="664715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Systems</a:t>
            </a:r>
            <a:r>
              <a:rPr lang="en-US" baseline="0" dirty="0" smtClean="0"/>
              <a:t> authored for DDDAS require data structures that can migrate between modalities in response to planned mission objectives as well as surprise.  We are building on previous work to develop data structures that work well in each modality but that can also migrate between modalities as required.  </a:t>
            </a:r>
          </a:p>
          <a:p>
            <a:endParaRPr lang="en-US" baseline="0" dirty="0" smtClean="0"/>
          </a:p>
          <a:p>
            <a:r>
              <a:rPr lang="en-US" baseline="0" dirty="0" smtClean="0"/>
              <a:t> We are extending our previous work on real-time dictionaries to include storage-frugality and migration between the three modalities shown on this slide.  </a:t>
            </a:r>
          </a:p>
          <a:p>
            <a:endParaRPr lang="en-US" baseline="0" dirty="0" smtClean="0"/>
          </a:p>
          <a:p>
            <a:r>
              <a:rPr lang="en-US" baseline="0" dirty="0" smtClean="0"/>
              <a:t>For the priority queue, we obtain real-time performance by a hardware design consistent with the software/hardware </a:t>
            </a:r>
            <a:r>
              <a:rPr lang="en-US" baseline="0" dirty="0" err="1" smtClean="0"/>
              <a:t>codesign</a:t>
            </a:r>
            <a:r>
              <a:rPr lang="en-US" baseline="0" dirty="0" smtClean="0"/>
              <a:t> nature of our research.  The hardware design is shown on the next slide and we are currently obtaining jitter measurements that compare it with a standard software-only implementation.</a:t>
            </a:r>
          </a:p>
          <a:p>
            <a:endParaRPr lang="en-US" baseline="0" dirty="0" smtClean="0"/>
          </a:p>
          <a:p>
            <a:r>
              <a:rPr lang="en-US" baseline="0" dirty="0" smtClean="0"/>
              <a:t>For ordered sets (i.e., binary search trees), we are developing algorithms that migrate between red-black trees (fairly well balanced) and AVL trees (very well balanced).</a:t>
            </a:r>
          </a:p>
          <a:p>
            <a:endParaRPr lang="en-US" baseline="0" dirty="0" smtClean="0"/>
          </a:p>
          <a:p>
            <a:r>
              <a:rPr lang="en-US" baseline="0" dirty="0" smtClean="0"/>
              <a:t>With these data structure implementations in place, applications that use them can intelligently adapt to evolving conditions and exhibit behaviors beyond what is statically specified prior to mission launch.</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solidFill>
                  <a:prstClr val="black"/>
                </a:solidFill>
              </a:rPr>
              <a:pPr>
                <a:defRPr/>
              </a:pPr>
              <a:t>9</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214944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4170360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68117220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990600"/>
            <a:ext cx="41529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990600"/>
            <a:ext cx="41529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70490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737577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2878980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90075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897979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87426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467378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728975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088247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8458200" cy="51054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51673205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2380043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990600"/>
            <a:ext cx="41529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990600"/>
            <a:ext cx="41529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933488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30650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8193005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97048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3701593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374939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990600"/>
            <a:ext cx="8458200" cy="5105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887381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960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20679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274320" tIns="45720" rIns="27432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990600"/>
            <a:ext cx="8458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3" name="Rectangle 7"/>
          <p:cNvSpPr>
            <a:spLocks noChangeArrowheads="1"/>
          </p:cNvSpPr>
          <p:nvPr/>
        </p:nvSpPr>
        <p:spPr bwMode="auto">
          <a:xfrm>
            <a:off x="0" y="6600825"/>
            <a:ext cx="9144000" cy="257175"/>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200" dirty="0">
                <a:solidFill>
                  <a:srgbClr val="FFFFFF"/>
                </a:solidFill>
                <a:latin typeface="Times New Roman" pitchFamily="18" charset="0"/>
              </a:rPr>
              <a:t>  </a:t>
            </a:r>
            <a:fld id="{8AD4C777-135F-497F-ABF5-45C7BBEAE70F}" type="slidenum">
              <a:rPr lang="en-US" sz="1200">
                <a:solidFill>
                  <a:srgbClr val="FFFFFF"/>
                </a:solidFill>
                <a:latin typeface="Times New Roman" pitchFamily="18" charset="0"/>
              </a:rPr>
              <a:pPr eaLnBrk="0" hangingPunct="0">
                <a:defRPr/>
              </a:pPr>
              <a:t>‹#›</a:t>
            </a:fld>
            <a:r>
              <a:rPr lang="en-US" sz="1200" i="1" dirty="0">
                <a:solidFill>
                  <a:srgbClr val="FFFFFF"/>
                </a:solidFill>
                <a:latin typeface="Times New Roman" pitchFamily="18" charset="0"/>
              </a:rPr>
              <a:t> - </a:t>
            </a:r>
            <a:r>
              <a:rPr lang="en-US" sz="1200" b="1" i="1" dirty="0" smtClean="0">
                <a:solidFill>
                  <a:srgbClr val="FFFFFF"/>
                </a:solidFill>
              </a:rPr>
              <a:t>  An Adaptive Property-Aware HW/SW Framework for DDDAS</a:t>
            </a:r>
            <a:endParaRPr lang="en-US" sz="1200" i="1" dirty="0">
              <a:solidFill>
                <a:srgbClr val="FFFFFF"/>
              </a:solidFill>
            </a:endParaRPr>
          </a:p>
        </p:txBody>
      </p:sp>
      <p:grpSp>
        <p:nvGrpSpPr>
          <p:cNvPr id="1029" name="Group 9"/>
          <p:cNvGrpSpPr>
            <a:grpSpLocks/>
          </p:cNvGrpSpPr>
          <p:nvPr/>
        </p:nvGrpSpPr>
        <p:grpSpPr bwMode="auto">
          <a:xfrm>
            <a:off x="0" y="793750"/>
            <a:ext cx="9144000" cy="88900"/>
            <a:chOff x="0" y="512"/>
            <a:chExt cx="5760" cy="56"/>
          </a:xfrm>
        </p:grpSpPr>
        <p:sp>
          <p:nvSpPr>
            <p:cNvPr id="4106" name="Line 10"/>
            <p:cNvSpPr>
              <a:spLocks noChangeShapeType="1"/>
            </p:cNvSpPr>
            <p:nvPr userDrawn="1"/>
          </p:nvSpPr>
          <p:spPr bwMode="auto">
            <a:xfrm flipV="1">
              <a:off x="0" y="512"/>
              <a:ext cx="5760" cy="0"/>
            </a:xfrm>
            <a:prstGeom prst="line">
              <a:avLst/>
            </a:prstGeom>
            <a:noFill/>
            <a:ln w="38100">
              <a:pattFill prst="dkHorz">
                <a:fgClr>
                  <a:srgbClr val="FFFF00"/>
                </a:fgClr>
                <a:bgClr>
                  <a:srgbClr val="FF0000"/>
                </a:bgClr>
              </a:pattFill>
              <a:round/>
              <a:headEnd type="none" w="sm" len="sm"/>
              <a:tailEnd type="none" w="sm" len="sm"/>
            </a:ln>
            <a:effectLst/>
          </p:spPr>
          <p:txBody>
            <a:bodyPr/>
            <a:lstStyle/>
            <a:p>
              <a:pPr>
                <a:defRPr/>
              </a:pPr>
              <a:endParaRPr lang="en-US" sz="2000">
                <a:solidFill>
                  <a:srgbClr val="000000"/>
                </a:solidFill>
              </a:endParaRPr>
            </a:p>
          </p:txBody>
        </p:sp>
        <p:sp>
          <p:nvSpPr>
            <p:cNvPr id="4107" name="Line 11"/>
            <p:cNvSpPr>
              <a:spLocks noChangeShapeType="1"/>
            </p:cNvSpPr>
            <p:nvPr userDrawn="1"/>
          </p:nvSpPr>
          <p:spPr bwMode="auto">
            <a:xfrm flipV="1">
              <a:off x="2100" y="546"/>
              <a:ext cx="3660" cy="0"/>
            </a:xfrm>
            <a:prstGeom prst="line">
              <a:avLst/>
            </a:prstGeom>
            <a:noFill/>
            <a:ln w="9525">
              <a:pattFill prst="dkHorz">
                <a:fgClr>
                  <a:srgbClr val="FF0000"/>
                </a:fgClr>
                <a:bgClr>
                  <a:srgbClr val="FFFF00"/>
                </a:bgClr>
              </a:pattFill>
              <a:round/>
              <a:headEnd type="none" w="sm" len="sm"/>
              <a:tailEnd type="none" w="sm" len="sm"/>
            </a:ln>
            <a:effectLst/>
          </p:spPr>
          <p:txBody>
            <a:bodyPr/>
            <a:lstStyle/>
            <a:p>
              <a:pPr>
                <a:defRPr/>
              </a:pPr>
              <a:endParaRPr lang="en-US" sz="2000">
                <a:solidFill>
                  <a:srgbClr val="000000"/>
                </a:solidFill>
              </a:endParaRPr>
            </a:p>
          </p:txBody>
        </p:sp>
        <p:sp>
          <p:nvSpPr>
            <p:cNvPr id="4108" name="Line 12"/>
            <p:cNvSpPr>
              <a:spLocks noChangeShapeType="1"/>
            </p:cNvSpPr>
            <p:nvPr userDrawn="1"/>
          </p:nvSpPr>
          <p:spPr bwMode="auto">
            <a:xfrm flipV="1">
              <a:off x="4104" y="568"/>
              <a:ext cx="1656" cy="0"/>
            </a:xfrm>
            <a:prstGeom prst="line">
              <a:avLst/>
            </a:prstGeom>
            <a:noFill/>
            <a:ln w="6350">
              <a:pattFill prst="dkHorz">
                <a:fgClr>
                  <a:srgbClr val="FF0000"/>
                </a:fgClr>
                <a:bgClr>
                  <a:srgbClr val="FFFF00"/>
                </a:bgClr>
              </a:pattFill>
              <a:round/>
              <a:headEnd type="none" w="sm" len="sm"/>
              <a:tailEnd type="none" w="sm" len="sm"/>
            </a:ln>
            <a:effectLst/>
          </p:spPr>
          <p:txBody>
            <a:bodyPr/>
            <a:lstStyle/>
            <a:p>
              <a:pPr>
                <a:defRPr/>
              </a:pPr>
              <a:endParaRPr lang="en-US" sz="2000">
                <a:solidFill>
                  <a:srgbClr val="000000"/>
                </a:solidFill>
              </a:endParaRPr>
            </a:p>
          </p:txBody>
        </p:sp>
      </p:grpSp>
      <p:sp>
        <p:nvSpPr>
          <p:cNvPr id="4109" name="Text Box 13"/>
          <p:cNvSpPr txBox="1">
            <a:spLocks noChangeArrowheads="1"/>
          </p:cNvSpPr>
          <p:nvPr/>
        </p:nvSpPr>
        <p:spPr bwMode="auto">
          <a:xfrm>
            <a:off x="1752600" y="2743200"/>
            <a:ext cx="3962400" cy="366713"/>
          </a:xfrm>
          <a:prstGeom prst="rect">
            <a:avLst/>
          </a:prstGeom>
          <a:noFill/>
          <a:ln w="9525">
            <a:noFill/>
            <a:miter lim="800000"/>
            <a:headEnd/>
            <a:tailEnd/>
          </a:ln>
          <a:effectLst/>
        </p:spPr>
        <p:txBody>
          <a:bodyPr>
            <a:spAutoFit/>
          </a:bodyPr>
          <a:lstStyle/>
          <a:p>
            <a:pPr>
              <a:spcBef>
                <a:spcPct val="50000"/>
              </a:spcBef>
              <a:defRPr/>
            </a:pPr>
            <a:endParaRPr lang="en-US">
              <a:solidFill>
                <a:srgbClr val="000000"/>
              </a:solidFill>
              <a:cs typeface="Arial" charset="0"/>
            </a:endParaRPr>
          </a:p>
        </p:txBody>
      </p:sp>
      <p:sp>
        <p:nvSpPr>
          <p:cNvPr id="4112" name="Rectangle 16"/>
          <p:cNvSpPr>
            <a:spLocks noChangeArrowheads="1"/>
          </p:cNvSpPr>
          <p:nvPr/>
        </p:nvSpPr>
        <p:spPr bwMode="auto">
          <a:xfrm>
            <a:off x="5162550" y="6616700"/>
            <a:ext cx="2381250" cy="241300"/>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600" dirty="0">
                <a:solidFill>
                  <a:srgbClr val="FFFFFF"/>
                </a:solidFill>
                <a:latin typeface="Baskerville Old Face" pitchFamily="18" charset="0"/>
              </a:rPr>
              <a:t>Iowa State </a:t>
            </a:r>
            <a:r>
              <a:rPr lang="en-US" sz="1600" dirty="0" smtClean="0">
                <a:solidFill>
                  <a:srgbClr val="FFFFFF"/>
                </a:solidFill>
                <a:latin typeface="Baskerville Old Face" pitchFamily="18" charset="0"/>
              </a:rPr>
              <a:t>University &amp; </a:t>
            </a:r>
            <a:endParaRPr lang="en-US" sz="1600" i="1" dirty="0">
              <a:solidFill>
                <a:srgbClr val="FFFFFF"/>
              </a:solidFill>
              <a:latin typeface="Baskerville Old Face" pitchFamily="18" charset="0"/>
            </a:endParaRPr>
          </a:p>
        </p:txBody>
      </p:sp>
      <p:sp>
        <p:nvSpPr>
          <p:cNvPr id="11" name="Rectangle 16"/>
          <p:cNvSpPr>
            <a:spLocks noChangeArrowheads="1"/>
          </p:cNvSpPr>
          <p:nvPr/>
        </p:nvSpPr>
        <p:spPr bwMode="auto">
          <a:xfrm>
            <a:off x="7086600" y="6629400"/>
            <a:ext cx="2057400" cy="228600"/>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600" dirty="0" smtClean="0">
                <a:solidFill>
                  <a:srgbClr val="FFFFFF"/>
                </a:solidFill>
                <a:latin typeface="Baskerville Old Face" pitchFamily="18" charset="0"/>
              </a:rPr>
              <a:t>Washington University</a:t>
            </a:r>
            <a:r>
              <a:rPr lang="en-US" sz="1600" b="1" i="1" dirty="0" smtClean="0">
                <a:solidFill>
                  <a:srgbClr val="FFFFFF"/>
                </a:solidFill>
                <a:latin typeface="Baskerville Old Face" pitchFamily="18" charset="0"/>
              </a:rPr>
              <a:t>         </a:t>
            </a:r>
            <a:endParaRPr lang="en-US" sz="1600" i="1" dirty="0">
              <a:solidFill>
                <a:srgbClr val="FFFFFF"/>
              </a:solidFill>
              <a:latin typeface="Baskerville Old Face" pitchFamily="18" charset="0"/>
            </a:endParaRPr>
          </a:p>
        </p:txBody>
      </p:sp>
    </p:spTree>
    <p:extLst>
      <p:ext uri="{BB962C8B-B14F-4D97-AF65-F5344CB8AC3E}">
        <p14:creationId xmlns:p14="http://schemas.microsoft.com/office/powerpoint/2010/main" val="400510862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p:titleStyle>
    <p:body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230753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006600"/>
          </a:solidFill>
          <a:latin typeface="+mj-lt"/>
          <a:ea typeface="ＭＳ Ｐゴシック" charset="-128"/>
          <a:cs typeface="+mj-cs"/>
        </a:defRPr>
      </a:lvl1pPr>
      <a:lvl2pPr algn="ctr" rtl="0" eaLnBrk="0" fontAlgn="base" hangingPunct="0">
        <a:spcBef>
          <a:spcPct val="0"/>
        </a:spcBef>
        <a:spcAft>
          <a:spcPct val="0"/>
        </a:spcAft>
        <a:defRPr sz="3600" b="1">
          <a:solidFill>
            <a:srgbClr val="006600"/>
          </a:solidFill>
          <a:latin typeface="Arial" charset="0"/>
          <a:ea typeface="ＭＳ Ｐゴシック" charset="-128"/>
        </a:defRPr>
      </a:lvl2pPr>
      <a:lvl3pPr algn="ctr" rtl="0" eaLnBrk="0" fontAlgn="base" hangingPunct="0">
        <a:spcBef>
          <a:spcPct val="0"/>
        </a:spcBef>
        <a:spcAft>
          <a:spcPct val="0"/>
        </a:spcAft>
        <a:defRPr sz="3600" b="1">
          <a:solidFill>
            <a:srgbClr val="006600"/>
          </a:solidFill>
          <a:latin typeface="Arial" charset="0"/>
          <a:ea typeface="ＭＳ Ｐゴシック" charset="-128"/>
        </a:defRPr>
      </a:lvl3pPr>
      <a:lvl4pPr algn="ctr" rtl="0" eaLnBrk="0" fontAlgn="base" hangingPunct="0">
        <a:spcBef>
          <a:spcPct val="0"/>
        </a:spcBef>
        <a:spcAft>
          <a:spcPct val="0"/>
        </a:spcAft>
        <a:defRPr sz="3600" b="1">
          <a:solidFill>
            <a:srgbClr val="006600"/>
          </a:solidFill>
          <a:latin typeface="Arial" charset="0"/>
          <a:ea typeface="ＭＳ Ｐゴシック" charset="-128"/>
        </a:defRPr>
      </a:lvl4pPr>
      <a:lvl5pPr algn="ctr" rtl="0" eaLnBrk="0" fontAlgn="base" hangingPunct="0">
        <a:spcBef>
          <a:spcPct val="0"/>
        </a:spcBef>
        <a:spcAft>
          <a:spcPct val="0"/>
        </a:spcAft>
        <a:defRPr sz="3600" b="1">
          <a:solidFill>
            <a:srgbClr val="006600"/>
          </a:solidFill>
          <a:latin typeface="Arial" charset="0"/>
          <a:ea typeface="ＭＳ Ｐゴシック" charset="-128"/>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p:titleStyle>
    <p:bodyStyle>
      <a:lvl1pPr marL="342900" indent="-342900" algn="l" rtl="0" eaLnBrk="0" fontAlgn="base" hangingPunct="0">
        <a:spcBef>
          <a:spcPct val="10000"/>
        </a:spcBef>
        <a:spcAft>
          <a:spcPct val="0"/>
        </a:spcAft>
        <a:buChar char="•"/>
        <a:defRPr sz="3200">
          <a:solidFill>
            <a:srgbClr val="006600"/>
          </a:solidFill>
          <a:latin typeface="+mn-lt"/>
          <a:ea typeface="ＭＳ Ｐゴシック" charset="-128"/>
          <a:cs typeface="+mn-cs"/>
        </a:defRPr>
      </a:lvl1pPr>
      <a:lvl2pPr marL="742950" indent="-285750" algn="l" rtl="0" eaLnBrk="0" fontAlgn="base" hangingPunct="0">
        <a:spcBef>
          <a:spcPct val="10000"/>
        </a:spcBef>
        <a:spcAft>
          <a:spcPct val="0"/>
        </a:spcAft>
        <a:buChar char="–"/>
        <a:defRPr sz="3000">
          <a:solidFill>
            <a:schemeClr val="tx1"/>
          </a:solidFill>
          <a:latin typeface="+mn-lt"/>
          <a:ea typeface="ＭＳ Ｐゴシック" charset="-128"/>
        </a:defRPr>
      </a:lvl2pPr>
      <a:lvl3pPr marL="1143000" indent="-228600" algn="l" rtl="0" eaLnBrk="0" fontAlgn="base" hangingPunct="0">
        <a:spcBef>
          <a:spcPct val="10000"/>
        </a:spcBef>
        <a:spcAft>
          <a:spcPct val="0"/>
        </a:spcAft>
        <a:buChar char="•"/>
        <a:defRPr sz="2800">
          <a:solidFill>
            <a:srgbClr val="990000"/>
          </a:solidFill>
          <a:latin typeface="+mn-lt"/>
          <a:ea typeface="ＭＳ Ｐゴシック" charset="-128"/>
        </a:defRPr>
      </a:lvl3pPr>
      <a:lvl4pPr marL="1600200" indent="-228600" algn="l" rtl="0" eaLnBrk="0" fontAlgn="base" hangingPunct="0">
        <a:spcBef>
          <a:spcPct val="10000"/>
        </a:spcBef>
        <a:spcAft>
          <a:spcPct val="0"/>
        </a:spcAft>
        <a:buChar char="–"/>
        <a:defRPr sz="2600">
          <a:solidFill>
            <a:schemeClr val="tx1"/>
          </a:solidFill>
          <a:latin typeface="+mn-lt"/>
          <a:ea typeface="ＭＳ Ｐゴシック" charset="-128"/>
        </a:defRPr>
      </a:lvl4pPr>
      <a:lvl5pPr marL="2057400" indent="-228600" algn="l" rtl="0" eaLnBrk="0" fontAlgn="base" hangingPunct="0">
        <a:spcBef>
          <a:spcPct val="10000"/>
        </a:spcBef>
        <a:spcAft>
          <a:spcPct val="0"/>
        </a:spcAft>
        <a:buChar char="»"/>
        <a:defRPr sz="2400">
          <a:solidFill>
            <a:srgbClr val="990000"/>
          </a:solidFill>
          <a:latin typeface="+mn-lt"/>
          <a:ea typeface="ＭＳ Ｐゴシック" charset="-128"/>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emf"/><Relationship Id="rId7" Type="http://schemas.openxmlformats.org/officeDocument/2006/relationships/image" Target="../media/image7.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avi"/><Relationship Id="rId1" Type="http://schemas.microsoft.com/office/2007/relationships/media" Target="../media/media2.avi"/><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avi"/><Relationship Id="rId1" Type="http://schemas.microsoft.com/office/2007/relationships/media" Target="../media/media3.avi"/><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609600" y="304800"/>
            <a:ext cx="7772400" cy="2057400"/>
          </a:xfrm>
          <a:prstGeom prst="rect">
            <a:avLst/>
          </a:prstGeom>
          <a:noFill/>
          <a:ln w="38100">
            <a:noFill/>
            <a:miter lim="800000"/>
            <a:headEnd/>
            <a:tailEnd/>
          </a:ln>
        </p:spPr>
        <p:txBody>
          <a:bodyPr lIns="274320" rIns="274320" anchor="ctr"/>
          <a:lstStyle/>
          <a:p>
            <a:pPr algn="ctr"/>
            <a:r>
              <a:rPr lang="en-US" sz="2800" b="1" dirty="0" smtClean="0"/>
              <a:t>An Adaptive Property-Aware HW/SW Framework for DDDAS</a:t>
            </a:r>
            <a:endParaRPr lang="en-US" sz="2800" b="1" dirty="0"/>
          </a:p>
        </p:txBody>
      </p:sp>
      <p:sp>
        <p:nvSpPr>
          <p:cNvPr id="2051" name="Rectangle 8"/>
          <p:cNvSpPr>
            <a:spLocks noChangeArrowheads="1"/>
          </p:cNvSpPr>
          <p:nvPr/>
        </p:nvSpPr>
        <p:spPr bwMode="auto">
          <a:xfrm>
            <a:off x="190500" y="2286000"/>
            <a:ext cx="880110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lnSpc>
                <a:spcPct val="80000"/>
              </a:lnSpc>
              <a:spcBef>
                <a:spcPct val="10000"/>
              </a:spcBef>
            </a:pPr>
            <a:r>
              <a:rPr lang="en-US" sz="2400" b="1" dirty="0" smtClean="0">
                <a:solidFill>
                  <a:srgbClr val="006600"/>
                </a:solidFill>
              </a:rPr>
              <a:t>Iowa State University, Ames IA</a:t>
            </a:r>
          </a:p>
          <a:p>
            <a:pPr marL="342900" indent="-342900" algn="ctr">
              <a:lnSpc>
                <a:spcPct val="80000"/>
              </a:lnSpc>
              <a:spcBef>
                <a:spcPct val="10000"/>
              </a:spcBef>
            </a:pPr>
            <a:r>
              <a:rPr lang="en-US" sz="2400" b="1" dirty="0" smtClean="0"/>
              <a:t>PI: Phillip Jones</a:t>
            </a:r>
          </a:p>
          <a:p>
            <a:pPr marL="342900" indent="-342900" algn="ctr">
              <a:lnSpc>
                <a:spcPct val="80000"/>
              </a:lnSpc>
              <a:spcBef>
                <a:spcPct val="10000"/>
              </a:spcBef>
            </a:pPr>
            <a:r>
              <a:rPr lang="en-US" sz="2400" b="1" dirty="0" smtClean="0"/>
              <a:t>Co-PIs: Joseph Zambreno, Nicola Elia</a:t>
            </a:r>
          </a:p>
          <a:p>
            <a:pPr marL="342900" indent="-342900" algn="ctr">
              <a:lnSpc>
                <a:spcPct val="80000"/>
              </a:lnSpc>
              <a:spcBef>
                <a:spcPct val="10000"/>
              </a:spcBef>
            </a:pPr>
            <a:r>
              <a:rPr lang="en-US" sz="2400" b="1" dirty="0" smtClean="0"/>
              <a:t>Students: Chetan Kumar N G, Sudhanshu Vyas, Matt Rich</a:t>
            </a:r>
          </a:p>
          <a:p>
            <a:pPr marL="342900" indent="-342900" algn="ctr">
              <a:lnSpc>
                <a:spcPct val="80000"/>
              </a:lnSpc>
              <a:spcBef>
                <a:spcPct val="10000"/>
              </a:spcBef>
            </a:pPr>
            <a:endParaRPr lang="en-US" sz="2400" b="1" dirty="0">
              <a:solidFill>
                <a:srgbClr val="006600"/>
              </a:solidFill>
            </a:endParaRPr>
          </a:p>
          <a:p>
            <a:pPr marL="342900" indent="-342900" algn="ctr">
              <a:lnSpc>
                <a:spcPct val="80000"/>
              </a:lnSpc>
              <a:spcBef>
                <a:spcPct val="10000"/>
              </a:spcBef>
            </a:pPr>
            <a:r>
              <a:rPr lang="en-US" sz="2400" b="1" dirty="0" smtClean="0">
                <a:solidFill>
                  <a:srgbClr val="006600"/>
                </a:solidFill>
              </a:rPr>
              <a:t>Washington University, St. Louis MO</a:t>
            </a:r>
            <a:endParaRPr lang="en-US" sz="2400" b="1" dirty="0">
              <a:solidFill>
                <a:srgbClr val="006600"/>
              </a:solidFill>
            </a:endParaRPr>
          </a:p>
          <a:p>
            <a:pPr marL="342900" indent="-342900" algn="ctr">
              <a:lnSpc>
                <a:spcPct val="80000"/>
              </a:lnSpc>
              <a:spcBef>
                <a:spcPct val="10000"/>
              </a:spcBef>
            </a:pPr>
            <a:r>
              <a:rPr lang="en-US" sz="2400" b="1" dirty="0" smtClean="0"/>
              <a:t>PI: Ron Cytron, Co-PI: Chris Gill</a:t>
            </a:r>
          </a:p>
          <a:p>
            <a:pPr marL="342900" indent="-342900" algn="ctr">
              <a:lnSpc>
                <a:spcPct val="80000"/>
              </a:lnSpc>
              <a:spcBef>
                <a:spcPct val="10000"/>
              </a:spcBef>
            </a:pPr>
            <a:r>
              <a:rPr lang="en-US" sz="2400" b="1" dirty="0" smtClean="0"/>
              <a:t>Student: Jonathan </a:t>
            </a:r>
            <a:r>
              <a:rPr lang="en-US" sz="2400" b="1" dirty="0" err="1" smtClean="0"/>
              <a:t>Shidal</a:t>
            </a: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6664" y="5383768"/>
            <a:ext cx="17811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43200" y="5955268"/>
            <a:ext cx="3848105" cy="369332"/>
          </a:xfrm>
          <a:prstGeom prst="rect">
            <a:avLst/>
          </a:prstGeom>
          <a:noFill/>
        </p:spPr>
        <p:txBody>
          <a:bodyPr wrap="none" rtlCol="0">
            <a:spAutoFit/>
          </a:bodyPr>
          <a:lstStyle/>
          <a:p>
            <a:r>
              <a:rPr lang="en-US" dirty="0"/>
              <a:t>AFOSR: Grant </a:t>
            </a:r>
            <a:r>
              <a:rPr lang="en-US" dirty="0" smtClean="0"/>
              <a:t># FA9550-11-1-0343</a:t>
            </a:r>
            <a:endParaRPr lang="en-US" dirty="0"/>
          </a:p>
        </p:txBody>
      </p:sp>
    </p:spTree>
    <p:extLst>
      <p:ext uri="{BB962C8B-B14F-4D97-AF65-F5344CB8AC3E}">
        <p14:creationId xmlns:p14="http://schemas.microsoft.com/office/powerpoint/2010/main" val="34326236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title" idx="4294967295"/>
          </p:nvPr>
        </p:nvSpPr>
        <p:spPr/>
        <p:txBody>
          <a:bodyPr lIns="0" rIns="0"/>
          <a:lstStyle/>
          <a:p>
            <a:r>
              <a:rPr lang="en-US" dirty="0" smtClean="0"/>
              <a:t>Overview  </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786" y="914400"/>
            <a:ext cx="2021014" cy="1219200"/>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647" y="2362201"/>
            <a:ext cx="4505325" cy="4168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Brace 1"/>
          <p:cNvSpPr/>
          <p:nvPr/>
        </p:nvSpPr>
        <p:spPr>
          <a:xfrm rot="5400000">
            <a:off x="6655624" y="41730"/>
            <a:ext cx="415636" cy="4495800"/>
          </a:xfrm>
          <a:prstGeom prst="leftBrace">
            <a:avLst>
              <a:gd name="adj1" fmla="val 51190"/>
              <a:gd name="adj2" fmla="val 49781"/>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018" name="Rectangle 2"/>
          <p:cNvSpPr>
            <a:spLocks noGrp="1" noChangeArrowheads="1"/>
          </p:cNvSpPr>
          <p:nvPr>
            <p:ph type="body" idx="4294967295"/>
          </p:nvPr>
        </p:nvSpPr>
        <p:spPr>
          <a:xfrm>
            <a:off x="0" y="966788"/>
            <a:ext cx="4762500" cy="5510212"/>
          </a:xfrm>
        </p:spPr>
        <p:txBody>
          <a:bodyPr rIns="0"/>
          <a:lstStyle/>
          <a:p>
            <a:r>
              <a:rPr lang="en-US" sz="2200" dirty="0" smtClean="0"/>
              <a:t>In-flight data-driven applications must respond to surprise</a:t>
            </a:r>
          </a:p>
          <a:p>
            <a:pPr lvl="1"/>
            <a:r>
              <a:rPr lang="en-US" sz="2200" dirty="0" smtClean="0"/>
              <a:t>Changes in mission objectives</a:t>
            </a:r>
          </a:p>
          <a:p>
            <a:pPr lvl="1"/>
            <a:r>
              <a:rPr lang="en-US" sz="2200" dirty="0" smtClean="0"/>
              <a:t>Unexpected friends or foes</a:t>
            </a:r>
          </a:p>
          <a:p>
            <a:pPr lvl="1"/>
            <a:r>
              <a:rPr lang="en-US" sz="2200" dirty="0" smtClean="0"/>
              <a:t>Changes in environment</a:t>
            </a:r>
          </a:p>
          <a:p>
            <a:r>
              <a:rPr lang="en-US" sz="2200" dirty="0" smtClean="0"/>
              <a:t>Modalities</a:t>
            </a:r>
          </a:p>
          <a:p>
            <a:pPr lvl="1"/>
            <a:r>
              <a:rPr lang="en-US" sz="2200" dirty="0" smtClean="0"/>
              <a:t>Real-time</a:t>
            </a:r>
          </a:p>
          <a:p>
            <a:pPr lvl="1"/>
            <a:r>
              <a:rPr lang="en-US" sz="2200" dirty="0" smtClean="0"/>
              <a:t>High-performance</a:t>
            </a:r>
          </a:p>
          <a:p>
            <a:pPr lvl="1"/>
            <a:r>
              <a:rPr lang="en-US" sz="2200" dirty="0" smtClean="0"/>
              <a:t>Energy-conserving</a:t>
            </a:r>
          </a:p>
          <a:p>
            <a:r>
              <a:rPr lang="en-US" sz="2200" dirty="0" smtClean="0"/>
              <a:t>Focus areas</a:t>
            </a:r>
          </a:p>
          <a:p>
            <a:pPr lvl="1"/>
            <a:r>
              <a:rPr lang="en-US" sz="2200" dirty="0" smtClean="0"/>
              <a:t>Data structures: spanning HW/SW boundaries &amp; Dynamic</a:t>
            </a:r>
          </a:p>
          <a:p>
            <a:pPr lvl="1"/>
            <a:r>
              <a:rPr lang="en-US" sz="2200" dirty="0" smtClean="0"/>
              <a:t>ISA extensions and hardware support</a:t>
            </a:r>
          </a:p>
          <a:p>
            <a:pPr lvl="1"/>
            <a:r>
              <a:rPr lang="en-US" sz="2200" dirty="0" smtClean="0"/>
              <a:t>Establish performance </a:t>
            </a:r>
            <a:r>
              <a:rPr lang="en-US" sz="2200" dirty="0"/>
              <a:t>m</a:t>
            </a:r>
            <a:r>
              <a:rPr lang="en-US" sz="2200" dirty="0" smtClean="0"/>
              <a:t>etrics</a:t>
            </a:r>
          </a:p>
          <a:p>
            <a:pPr lvl="1"/>
            <a:endParaRPr lang="en-US" sz="2200" dirty="0" smtClean="0"/>
          </a:p>
          <a:p>
            <a:pPr marL="457200" lvl="1" indent="0">
              <a:buNone/>
            </a:pPr>
            <a:endParaRPr lang="en-US" sz="2200" dirty="0"/>
          </a:p>
          <a:p>
            <a:pPr marL="457200" lvl="1" indent="0">
              <a:buNone/>
            </a:pPr>
            <a:endParaRPr lang="en-US" sz="2200" dirty="0" smtClean="0"/>
          </a:p>
          <a:p>
            <a:endParaRPr lang="en-US" sz="2200" dirty="0" smtClean="0"/>
          </a:p>
          <a:p>
            <a:pPr marL="457200" lvl="1" indent="0">
              <a:buNone/>
            </a:pPr>
            <a:endParaRPr lang="en-US" sz="2200" dirty="0" smtClean="0"/>
          </a:p>
        </p:txBody>
      </p:sp>
    </p:spTree>
    <p:extLst>
      <p:ext uri="{BB962C8B-B14F-4D97-AF65-F5344CB8AC3E}">
        <p14:creationId xmlns:p14="http://schemas.microsoft.com/office/powerpoint/2010/main" val="2948949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1" nodeType="clickEffect">
                                  <p:stCondLst>
                                    <p:cond delay="0"/>
                                  </p:stCondLst>
                                  <p:childTnLst>
                                    <p:set>
                                      <p:cBhvr override="childStyle">
                                        <p:cTn id="6" dur="indefinite"/>
                                        <p:tgtEl>
                                          <p:spTgt spid="86018">
                                            <p:txEl>
                                              <p:pRg st="9" end="9"/>
                                            </p:txEl>
                                          </p:spTgt>
                                        </p:tgtEl>
                                        <p:attrNameLst>
                                          <p:attrName>style.color</p:attrName>
                                        </p:attrNameLst>
                                      </p:cBhvr>
                                      <p:to>
                                        <p:clrVal>
                                          <a:srgbClr val="FA2906"/>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4294967295"/>
          </p:nvPr>
        </p:nvSpPr>
        <p:spPr>
          <a:xfrm>
            <a:off x="114300" y="762000"/>
            <a:ext cx="5067300" cy="5586412"/>
          </a:xfrm>
        </p:spPr>
        <p:txBody>
          <a:bodyPr lIns="0" rIns="0"/>
          <a:lstStyle/>
          <a:p>
            <a:pPr marL="457200" indent="-457200">
              <a:buFont typeface="+mj-lt"/>
              <a:buAutoNum type="arabicPeriod"/>
            </a:pPr>
            <a:r>
              <a:rPr lang="en-US" sz="2400" dirty="0" smtClean="0"/>
              <a:t>Create representative “surprise” scenarios</a:t>
            </a:r>
          </a:p>
          <a:p>
            <a:pPr marL="457200" indent="-457200">
              <a:buFont typeface="+mj-lt"/>
              <a:buAutoNum type="arabicPeriod"/>
            </a:pPr>
            <a:r>
              <a:rPr lang="en-US" sz="2400" dirty="0" smtClean="0"/>
              <a:t>Map to simplified </a:t>
            </a:r>
            <a:r>
              <a:rPr lang="en-US" sz="2400" dirty="0"/>
              <a:t>v</a:t>
            </a:r>
            <a:r>
              <a:rPr lang="en-US" sz="2400" dirty="0" smtClean="0"/>
              <a:t>ehicle </a:t>
            </a:r>
            <a:r>
              <a:rPr lang="en-US" sz="2400" dirty="0"/>
              <a:t>m</a:t>
            </a:r>
            <a:r>
              <a:rPr lang="en-US" sz="2400" dirty="0" smtClean="0"/>
              <a:t>odel</a:t>
            </a:r>
          </a:p>
          <a:p>
            <a:pPr lvl="1"/>
            <a:r>
              <a:rPr lang="en-US" sz="2200" dirty="0" smtClean="0"/>
              <a:t>Quantify impact of computation response to surprise on vehicle dynamics</a:t>
            </a:r>
          </a:p>
          <a:p>
            <a:pPr marL="457200" indent="-457200">
              <a:buFont typeface="+mj-lt"/>
              <a:buAutoNum type="arabicPeriod"/>
            </a:pPr>
            <a:r>
              <a:rPr lang="en-US" sz="2400" dirty="0" smtClean="0"/>
              <a:t>Develop dynamic HW/SW mechanisms to mitigate impact of surprise</a:t>
            </a:r>
            <a:endParaRPr lang="en-US" sz="2000" dirty="0" smtClean="0"/>
          </a:p>
          <a:p>
            <a:pPr marL="857250" lvl="1" indent="-457200"/>
            <a:r>
              <a:rPr lang="en-US" sz="2000" dirty="0"/>
              <a:t>E</a:t>
            </a:r>
            <a:r>
              <a:rPr lang="en-US" sz="2000" dirty="0" smtClean="0"/>
              <a:t>.g. dynamic data structure, hardware adaptation</a:t>
            </a:r>
          </a:p>
          <a:p>
            <a:pPr marL="457200" indent="-457200">
              <a:buFont typeface="+mj-lt"/>
              <a:buAutoNum type="arabicPeriod"/>
            </a:pPr>
            <a:r>
              <a:rPr lang="en-US" sz="2400" dirty="0" smtClean="0"/>
              <a:t>Evaluate mechanisms</a:t>
            </a:r>
          </a:p>
          <a:p>
            <a:pPr lvl="1"/>
            <a:r>
              <a:rPr lang="en-US" sz="2200" dirty="0" smtClean="0"/>
              <a:t>C models</a:t>
            </a:r>
          </a:p>
          <a:p>
            <a:pPr lvl="1"/>
            <a:r>
              <a:rPr lang="en-US" sz="2200" dirty="0" smtClean="0"/>
              <a:t>MATLAB-Simulink</a:t>
            </a:r>
          </a:p>
          <a:p>
            <a:pPr lvl="1"/>
            <a:r>
              <a:rPr lang="en-US" sz="2200" dirty="0" smtClean="0"/>
              <a:t>FPGA prototypes </a:t>
            </a:r>
          </a:p>
          <a:p>
            <a:pPr marL="914400" lvl="1" indent="-457200">
              <a:buFont typeface="+mj-lt"/>
              <a:buAutoNum type="arabicPeriod"/>
            </a:pPr>
            <a:endParaRPr lang="en-US" sz="2100" dirty="0" smtClean="0"/>
          </a:p>
        </p:txBody>
      </p:sp>
      <p:sp>
        <p:nvSpPr>
          <p:cNvPr id="86019" name="Rectangle 3"/>
          <p:cNvSpPr>
            <a:spLocks noGrp="1" noChangeArrowheads="1"/>
          </p:cNvSpPr>
          <p:nvPr>
            <p:ph type="title" idx="4294967295"/>
          </p:nvPr>
        </p:nvSpPr>
        <p:spPr/>
        <p:txBody>
          <a:bodyPr lIns="0" rIns="0"/>
          <a:lstStyle/>
          <a:p>
            <a:r>
              <a:rPr lang="en-US" sz="3200" dirty="0" smtClean="0"/>
              <a:t>Approach and Methods  </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496055"/>
            <a:ext cx="1704334" cy="124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ight Arrow 12"/>
          <p:cNvSpPr/>
          <p:nvPr/>
        </p:nvSpPr>
        <p:spPr>
          <a:xfrm>
            <a:off x="6324600" y="1877056"/>
            <a:ext cx="685800"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630312"/>
            <a:ext cx="1335214" cy="80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 t="33826" r="26387" b="29061"/>
          <a:stretch/>
        </p:blipFill>
        <p:spPr bwMode="auto">
          <a:xfrm>
            <a:off x="3180080" y="5119914"/>
            <a:ext cx="3373120" cy="1204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U:\research\papers\journals\Arc_support_Sensor_Processing_Control\Sudhanshu\TECS_control_SPU\figs\ravi_top.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9888" y="4880430"/>
            <a:ext cx="2534112" cy="1460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hjones\AppData\Local\Microsoft\Windows\Temporary Internet Files\Content.IE5\A3O7GNI6\MC90033518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1600" y="914401"/>
            <a:ext cx="762000" cy="7034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6208" t="5612" r="23542" b="74387"/>
          <a:stretch/>
        </p:blipFill>
        <p:spPr bwMode="auto">
          <a:xfrm>
            <a:off x="5715000" y="2895600"/>
            <a:ext cx="324852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001385" y="2819400"/>
            <a:ext cx="2685415" cy="369332"/>
          </a:xfrm>
          <a:prstGeom prst="rect">
            <a:avLst/>
          </a:prstGeom>
          <a:noFill/>
        </p:spPr>
        <p:txBody>
          <a:bodyPr wrap="none" rtlCol="0">
            <a:spAutoFit/>
          </a:bodyPr>
          <a:lstStyle/>
          <a:p>
            <a:r>
              <a:rPr lang="en-US" dirty="0" smtClean="0"/>
              <a:t>Vehicle Position Stability</a:t>
            </a:r>
            <a:endParaRPr lang="en-US" dirty="0"/>
          </a:p>
        </p:txBody>
      </p:sp>
      <p:pic>
        <p:nvPicPr>
          <p:cNvPr id="1028" name="Picture 4" descr="C:\Users\phjones\AppData\Local\Microsoft\Windows\Temporary Internet Files\Content.IE5\4EDMQ70R\MP900442465[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9000" y="990600"/>
            <a:ext cx="697089"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6200000">
            <a:off x="6208248" y="802153"/>
            <a:ext cx="637552" cy="1014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691225" y="6260068"/>
            <a:ext cx="2557175" cy="369332"/>
          </a:xfrm>
          <a:prstGeom prst="rect">
            <a:avLst/>
          </a:prstGeom>
          <a:noFill/>
        </p:spPr>
        <p:txBody>
          <a:bodyPr wrap="none" rtlCol="0">
            <a:spAutoFit/>
          </a:bodyPr>
          <a:lstStyle/>
          <a:p>
            <a:r>
              <a:rPr lang="en-US" dirty="0" smtClean="0"/>
              <a:t>Simulink Vehicle Model</a:t>
            </a:r>
            <a:endParaRPr lang="en-US" dirty="0"/>
          </a:p>
        </p:txBody>
      </p:sp>
      <p:sp>
        <p:nvSpPr>
          <p:cNvPr id="17" name="TextBox 16"/>
          <p:cNvSpPr txBox="1"/>
          <p:nvPr/>
        </p:nvSpPr>
        <p:spPr>
          <a:xfrm>
            <a:off x="6612473" y="6248400"/>
            <a:ext cx="2531527" cy="369332"/>
          </a:xfrm>
          <a:prstGeom prst="rect">
            <a:avLst/>
          </a:prstGeom>
          <a:noFill/>
        </p:spPr>
        <p:txBody>
          <a:bodyPr wrap="none" rtlCol="0">
            <a:spAutoFit/>
          </a:bodyPr>
          <a:lstStyle/>
          <a:p>
            <a:r>
              <a:rPr lang="en-US" dirty="0" smtClean="0"/>
              <a:t>FPGA Experimentation</a:t>
            </a:r>
            <a:endParaRPr lang="en-US" dirty="0"/>
          </a:p>
        </p:txBody>
      </p:sp>
    </p:spTree>
    <p:extLst>
      <p:ext uri="{BB962C8B-B14F-4D97-AF65-F5344CB8AC3E}">
        <p14:creationId xmlns:p14="http://schemas.microsoft.com/office/powerpoint/2010/main" val="412718007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440" t="18553" r="4005" b="793"/>
          <a:stretch/>
        </p:blipFill>
        <p:spPr bwMode="auto">
          <a:xfrm>
            <a:off x="1088136" y="5181600"/>
            <a:ext cx="892232" cy="140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18" name="Rectangle 2"/>
          <p:cNvSpPr>
            <a:spLocks noGrp="1" noChangeArrowheads="1"/>
          </p:cNvSpPr>
          <p:nvPr>
            <p:ph type="body" idx="4294967295"/>
          </p:nvPr>
        </p:nvSpPr>
        <p:spPr>
          <a:xfrm>
            <a:off x="76200" y="838200"/>
            <a:ext cx="9067800" cy="2819400"/>
          </a:xfrm>
        </p:spPr>
        <p:txBody>
          <a:bodyPr lIns="0" rIns="0"/>
          <a:lstStyle/>
          <a:p>
            <a:r>
              <a:rPr lang="en-US" sz="2000" dirty="0" smtClean="0"/>
              <a:t>DDDAS applications: couples data streamed and its processing.</a:t>
            </a:r>
            <a:endParaRPr lang="en-US" sz="2000" dirty="0"/>
          </a:p>
          <a:p>
            <a:endParaRPr lang="en-US" sz="800" dirty="0" smtClean="0"/>
          </a:p>
          <a:p>
            <a:r>
              <a:rPr lang="en-US" sz="2000" dirty="0"/>
              <a:t>I</a:t>
            </a:r>
            <a:r>
              <a:rPr lang="en-US" sz="2000" dirty="0" smtClean="0"/>
              <a:t>n </a:t>
            </a:r>
            <a:r>
              <a:rPr lang="en-US" sz="2000" dirty="0"/>
              <a:t>addition </a:t>
            </a:r>
            <a:r>
              <a:rPr lang="en-US" sz="2000" dirty="0" smtClean="0"/>
              <a:t>to standard </a:t>
            </a:r>
            <a:r>
              <a:rPr lang="en-US" sz="2000" dirty="0"/>
              <a:t>metrics </a:t>
            </a:r>
            <a:r>
              <a:rPr lang="en-US" sz="2000" dirty="0" smtClean="0"/>
              <a:t>(e.g. worst </a:t>
            </a:r>
            <a:r>
              <a:rPr lang="en-US" sz="2000" dirty="0"/>
              <a:t>case </a:t>
            </a:r>
            <a:r>
              <a:rPr lang="en-US" sz="2000" dirty="0" smtClean="0"/>
              <a:t>task execution for </a:t>
            </a:r>
            <a:r>
              <a:rPr lang="en-US" sz="2000" dirty="0" err="1" smtClean="0"/>
              <a:t>schedulability</a:t>
            </a:r>
            <a:r>
              <a:rPr lang="en-US" sz="2000" dirty="0" smtClean="0"/>
              <a:t> analysis), metrics are needed to embody coupling.</a:t>
            </a:r>
          </a:p>
          <a:p>
            <a:pPr lvl="1"/>
            <a:r>
              <a:rPr lang="en-US" sz="1800" dirty="0" smtClean="0"/>
              <a:t>Impact of variations in control loop execution (i.e. timing jitter) on vehicle stability</a:t>
            </a:r>
          </a:p>
          <a:p>
            <a:pPr lvl="2"/>
            <a:r>
              <a:rPr lang="en-US" sz="1800" dirty="0" smtClean="0"/>
              <a:t>Controller </a:t>
            </a:r>
            <a:r>
              <a:rPr lang="en-US" sz="1800" dirty="0"/>
              <a:t>settling time and overshoot </a:t>
            </a:r>
            <a:r>
              <a:rPr lang="en-US" sz="1800" dirty="0" smtClean="0"/>
              <a:t>metrics as </a:t>
            </a:r>
            <a:r>
              <a:rPr lang="en-US" sz="1800" dirty="0"/>
              <a:t>a function </a:t>
            </a:r>
            <a:r>
              <a:rPr lang="en-US" sz="1800" dirty="0" smtClean="0"/>
              <a:t>of timing jitter</a:t>
            </a:r>
          </a:p>
          <a:p>
            <a:pPr lvl="1"/>
            <a:r>
              <a:rPr lang="en-US" sz="1800" dirty="0"/>
              <a:t>Minimum allocation of computing resources to tolerate </a:t>
            </a:r>
            <a:r>
              <a:rPr lang="en-US" sz="1800" dirty="0" smtClean="0"/>
              <a:t>given surprise scenarios</a:t>
            </a:r>
          </a:p>
          <a:p>
            <a:pPr lvl="2"/>
            <a:r>
              <a:rPr lang="en-US" sz="1800" dirty="0"/>
              <a:t>M</a:t>
            </a:r>
            <a:r>
              <a:rPr lang="en-US" sz="1800" dirty="0" smtClean="0"/>
              <a:t>inimum sensor sample rate needed to tolerate a 50 mile/hour gust of wind.</a:t>
            </a:r>
          </a:p>
          <a:p>
            <a:pPr lvl="1"/>
            <a:endParaRPr lang="en-US" sz="1800" dirty="0" smtClean="0"/>
          </a:p>
        </p:txBody>
      </p:sp>
      <p:sp>
        <p:nvSpPr>
          <p:cNvPr id="86019" name="Rectangle 3"/>
          <p:cNvSpPr>
            <a:spLocks noGrp="1" noChangeArrowheads="1"/>
          </p:cNvSpPr>
          <p:nvPr>
            <p:ph type="title" idx="4294967295"/>
          </p:nvPr>
        </p:nvSpPr>
        <p:spPr/>
        <p:txBody>
          <a:bodyPr lIns="0" rIns="0"/>
          <a:lstStyle/>
          <a:p>
            <a:r>
              <a:rPr lang="en-US" sz="3200" dirty="0" smtClean="0"/>
              <a:t>Performance Metrics for Evaluation  </a:t>
            </a:r>
          </a:p>
        </p:txBody>
      </p:sp>
      <p:pic>
        <p:nvPicPr>
          <p:cNvPr id="1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92913">
            <a:off x="616898" y="4112358"/>
            <a:ext cx="1064829" cy="64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3"/>
          <p:cNvSpPr/>
          <p:nvPr/>
        </p:nvSpPr>
        <p:spPr>
          <a:xfrm>
            <a:off x="88924" y="4041529"/>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143788" y="4382905"/>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183412" y="4687705"/>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88924" y="3824406"/>
            <a:ext cx="72237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200" y="3426261"/>
            <a:ext cx="1210588" cy="369332"/>
          </a:xfrm>
          <a:prstGeom prst="rect">
            <a:avLst/>
          </a:prstGeom>
          <a:noFill/>
        </p:spPr>
        <p:txBody>
          <a:bodyPr wrap="none" rtlCol="0">
            <a:spAutoFit/>
          </a:bodyPr>
          <a:lstStyle/>
          <a:p>
            <a:r>
              <a:rPr lang="en-US" dirty="0" smtClean="0"/>
              <a:t>Wind gust</a:t>
            </a:r>
            <a:endParaRPr lang="en-US" dirty="0"/>
          </a:p>
        </p:txBody>
      </p:sp>
      <p:sp>
        <p:nvSpPr>
          <p:cNvPr id="25" name="Right Arrow 24"/>
          <p:cNvSpPr/>
          <p:nvPr/>
        </p:nvSpPr>
        <p:spPr>
          <a:xfrm rot="5400000">
            <a:off x="800417" y="4879474"/>
            <a:ext cx="499241"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441960" y="6096000"/>
            <a:ext cx="72237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2254" y="5638800"/>
            <a:ext cx="1359346" cy="369332"/>
          </a:xfrm>
          <a:prstGeom prst="rect">
            <a:avLst/>
          </a:prstGeom>
          <a:noFill/>
        </p:spPr>
        <p:txBody>
          <a:bodyPr wrap="none" lIns="0" rIns="0" rtlCol="0">
            <a:spAutoFit/>
          </a:bodyPr>
          <a:lstStyle/>
          <a:p>
            <a:r>
              <a:rPr lang="en-US" dirty="0" smtClean="0"/>
              <a:t>Pulsed Force</a:t>
            </a:r>
            <a:endParaRPr lang="en-US" dirty="0"/>
          </a:p>
        </p:txBody>
      </p:sp>
      <p:sp>
        <p:nvSpPr>
          <p:cNvPr id="8" name="Freeform 7"/>
          <p:cNvSpPr/>
          <p:nvPr/>
        </p:nvSpPr>
        <p:spPr>
          <a:xfrm>
            <a:off x="73152" y="6172200"/>
            <a:ext cx="832104" cy="164592"/>
          </a:xfrm>
          <a:custGeom>
            <a:avLst/>
            <a:gdLst>
              <a:gd name="connsiteX0" fmla="*/ 0 w 832104"/>
              <a:gd name="connsiteY0" fmla="*/ 201168 h 201168"/>
              <a:gd name="connsiteX1" fmla="*/ 310896 w 832104"/>
              <a:gd name="connsiteY1" fmla="*/ 201168 h 201168"/>
              <a:gd name="connsiteX2" fmla="*/ 320040 w 832104"/>
              <a:gd name="connsiteY2" fmla="*/ 0 h 201168"/>
              <a:gd name="connsiteX3" fmla="*/ 566928 w 832104"/>
              <a:gd name="connsiteY3" fmla="*/ 18288 h 201168"/>
              <a:gd name="connsiteX4" fmla="*/ 566928 w 832104"/>
              <a:gd name="connsiteY4" fmla="*/ 201168 h 201168"/>
              <a:gd name="connsiteX5" fmla="*/ 832104 w 832104"/>
              <a:gd name="connsiteY5" fmla="*/ 201168 h 201168"/>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64592 h 164592"/>
              <a:gd name="connsiteX1" fmla="*/ 310896 w 832104"/>
              <a:gd name="connsiteY1" fmla="*/ 164592 h 164592"/>
              <a:gd name="connsiteX2" fmla="*/ 320040 w 832104"/>
              <a:gd name="connsiteY2" fmla="*/ 0 h 164592"/>
              <a:gd name="connsiteX3" fmla="*/ 566928 w 832104"/>
              <a:gd name="connsiteY3" fmla="*/ 9144 h 164592"/>
              <a:gd name="connsiteX4" fmla="*/ 566928 w 832104"/>
              <a:gd name="connsiteY4" fmla="*/ 164592 h 164592"/>
              <a:gd name="connsiteX5" fmla="*/ 832104 w 832104"/>
              <a:gd name="connsiteY5" fmla="*/ 164592 h 16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104" h="164592">
                <a:moveTo>
                  <a:pt x="0" y="164592"/>
                </a:moveTo>
                <a:lnTo>
                  <a:pt x="310896" y="164592"/>
                </a:lnTo>
                <a:cubicBezTo>
                  <a:pt x="313944" y="109728"/>
                  <a:pt x="316992" y="27432"/>
                  <a:pt x="320040" y="0"/>
                </a:cubicBezTo>
                <a:lnTo>
                  <a:pt x="566928" y="9144"/>
                </a:lnTo>
                <a:lnTo>
                  <a:pt x="566928" y="164592"/>
                </a:lnTo>
                <a:lnTo>
                  <a:pt x="832104" y="1645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69" t="71800" r="17321" b="3326"/>
          <a:stretch/>
        </p:blipFill>
        <p:spPr bwMode="auto">
          <a:xfrm>
            <a:off x="2179320" y="5182554"/>
            <a:ext cx="6949440" cy="1264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50" t="7541" r="16803" b="65809"/>
          <a:stretch/>
        </p:blipFill>
        <p:spPr bwMode="auto">
          <a:xfrm>
            <a:off x="2179320" y="3945577"/>
            <a:ext cx="6958584" cy="115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79320" y="6413956"/>
            <a:ext cx="6949440" cy="215444"/>
          </a:xfrm>
          <a:prstGeom prst="rect">
            <a:avLst/>
          </a:prstGeom>
          <a:solidFill>
            <a:schemeClr val="tx1">
              <a:lumMod val="50000"/>
              <a:lumOff val="50000"/>
            </a:schemeClr>
          </a:solidFill>
        </p:spPr>
        <p:txBody>
          <a:bodyPr wrap="square" tIns="0" bIns="0" rtlCol="0">
            <a:spAutoFit/>
          </a:bodyPr>
          <a:lstStyle/>
          <a:p>
            <a:pPr algn="ctr"/>
            <a:r>
              <a:rPr lang="en-US" sz="1400" dirty="0" smtClean="0"/>
              <a:t>Time seconds</a:t>
            </a:r>
            <a:endParaRPr lang="en-US" sz="1400" dirty="0"/>
          </a:p>
        </p:txBody>
      </p:sp>
      <p:sp>
        <p:nvSpPr>
          <p:cNvPr id="24" name="TextBox 23"/>
          <p:cNvSpPr txBox="1"/>
          <p:nvPr/>
        </p:nvSpPr>
        <p:spPr>
          <a:xfrm>
            <a:off x="4267200" y="5181600"/>
            <a:ext cx="2590800" cy="215444"/>
          </a:xfrm>
          <a:prstGeom prst="rect">
            <a:avLst/>
          </a:prstGeom>
          <a:solidFill>
            <a:schemeClr val="tx1">
              <a:lumMod val="50000"/>
              <a:lumOff val="50000"/>
            </a:schemeClr>
          </a:solidFill>
        </p:spPr>
        <p:txBody>
          <a:bodyPr wrap="square" tIns="0" bIns="0" rtlCol="0">
            <a:spAutoFit/>
          </a:bodyPr>
          <a:lstStyle/>
          <a:p>
            <a:pPr algn="ctr"/>
            <a:r>
              <a:rPr lang="en-US" sz="1400" dirty="0" smtClean="0"/>
              <a:t>Controller Output Force (N)</a:t>
            </a:r>
            <a:endParaRPr lang="en-US" sz="1400" dirty="0"/>
          </a:p>
        </p:txBody>
      </p:sp>
      <p:sp>
        <p:nvSpPr>
          <p:cNvPr id="29" name="TextBox 28"/>
          <p:cNvSpPr txBox="1"/>
          <p:nvPr/>
        </p:nvSpPr>
        <p:spPr>
          <a:xfrm>
            <a:off x="2194560" y="3795724"/>
            <a:ext cx="6949440" cy="215444"/>
          </a:xfrm>
          <a:prstGeom prst="rect">
            <a:avLst/>
          </a:prstGeom>
          <a:solidFill>
            <a:schemeClr val="tx1">
              <a:lumMod val="50000"/>
              <a:lumOff val="50000"/>
            </a:schemeClr>
          </a:solidFill>
        </p:spPr>
        <p:txBody>
          <a:bodyPr wrap="square" tIns="0" bIns="0" rtlCol="0">
            <a:spAutoFit/>
          </a:bodyPr>
          <a:lstStyle/>
          <a:p>
            <a:pPr algn="ctr"/>
            <a:r>
              <a:rPr lang="en-US" sz="1400" dirty="0" smtClean="0"/>
              <a:t>Vehicle Position (</a:t>
            </a:r>
            <a:r>
              <a:rPr lang="en-US" sz="1400" dirty="0" err="1" smtClean="0"/>
              <a:t>ft</a:t>
            </a:r>
            <a:r>
              <a:rPr lang="en-US" sz="1400" dirty="0" smtClean="0"/>
              <a:t>)</a:t>
            </a:r>
            <a:endParaRPr lang="en-US" sz="1400" dirty="0"/>
          </a:p>
        </p:txBody>
      </p:sp>
      <p:cxnSp>
        <p:nvCxnSpPr>
          <p:cNvPr id="30" name="Straight Arrow Connector 29"/>
          <p:cNvCxnSpPr/>
          <p:nvPr/>
        </p:nvCxnSpPr>
        <p:spPr>
          <a:xfrm flipH="1" flipV="1">
            <a:off x="6477000" y="4525488"/>
            <a:ext cx="609600" cy="5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086600" y="4432489"/>
            <a:ext cx="1415772" cy="369332"/>
          </a:xfrm>
          <a:prstGeom prst="rect">
            <a:avLst/>
          </a:prstGeom>
          <a:noFill/>
        </p:spPr>
        <p:txBody>
          <a:bodyPr wrap="none" rtlCol="0">
            <a:spAutoFit/>
          </a:bodyPr>
          <a:lstStyle/>
          <a:p>
            <a:r>
              <a:rPr lang="en-US" dirty="0" smtClean="0">
                <a:solidFill>
                  <a:srgbClr val="FF0000"/>
                </a:solidFill>
              </a:rPr>
              <a:t>Disturbance</a:t>
            </a:r>
            <a:endParaRPr lang="en-US" dirty="0">
              <a:solidFill>
                <a:srgbClr val="FF0000"/>
              </a:solidFill>
            </a:endParaRPr>
          </a:p>
        </p:txBody>
      </p:sp>
      <p:cxnSp>
        <p:nvCxnSpPr>
          <p:cNvPr id="31" name="Straight Arrow Connector 30"/>
          <p:cNvCxnSpPr>
            <a:stCxn id="32" idx="1"/>
          </p:cNvCxnSpPr>
          <p:nvPr/>
        </p:nvCxnSpPr>
        <p:spPr>
          <a:xfrm flipH="1" flipV="1">
            <a:off x="4184905" y="4572733"/>
            <a:ext cx="366196" cy="9858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551101" y="4486656"/>
            <a:ext cx="1005403" cy="369332"/>
          </a:xfrm>
          <a:prstGeom prst="rect">
            <a:avLst/>
          </a:prstGeom>
          <a:noFill/>
        </p:spPr>
        <p:txBody>
          <a:bodyPr wrap="none" rtlCol="0">
            <a:spAutoFit/>
          </a:bodyPr>
          <a:lstStyle/>
          <a:p>
            <a:r>
              <a:rPr lang="en-US" dirty="0" smtClean="0">
                <a:solidFill>
                  <a:srgbClr val="FF0000"/>
                </a:solidFill>
              </a:rPr>
              <a:t>Position</a:t>
            </a:r>
            <a:endParaRPr lang="en-US" dirty="0">
              <a:solidFill>
                <a:srgbClr val="FF0000"/>
              </a:solidFill>
            </a:endParaRPr>
          </a:p>
        </p:txBody>
      </p:sp>
      <p:sp>
        <p:nvSpPr>
          <p:cNvPr id="35" name="TextBox 34"/>
          <p:cNvSpPr txBox="1"/>
          <p:nvPr/>
        </p:nvSpPr>
        <p:spPr>
          <a:xfrm>
            <a:off x="3112008" y="4307860"/>
            <a:ext cx="822661" cy="523220"/>
          </a:xfrm>
          <a:prstGeom prst="rect">
            <a:avLst/>
          </a:prstGeom>
          <a:noFill/>
        </p:spPr>
        <p:txBody>
          <a:bodyPr wrap="none" rtlCol="0">
            <a:spAutoFit/>
          </a:bodyPr>
          <a:lstStyle/>
          <a:p>
            <a:pPr algn="ctr"/>
            <a:r>
              <a:rPr lang="en-US" sz="1400" dirty="0" smtClean="0">
                <a:solidFill>
                  <a:srgbClr val="FF0000"/>
                </a:solidFill>
              </a:rPr>
              <a:t>Goal</a:t>
            </a:r>
          </a:p>
          <a:p>
            <a:pPr algn="ctr"/>
            <a:r>
              <a:rPr lang="en-US" sz="1400" dirty="0" smtClean="0">
                <a:solidFill>
                  <a:srgbClr val="FF0000"/>
                </a:solidFill>
              </a:rPr>
              <a:t>Position</a:t>
            </a:r>
            <a:endParaRPr lang="en-US" sz="1400" dirty="0">
              <a:solidFill>
                <a:srgbClr val="FF0000"/>
              </a:solidFill>
            </a:endParaRPr>
          </a:p>
        </p:txBody>
      </p:sp>
      <p:cxnSp>
        <p:nvCxnSpPr>
          <p:cNvPr id="36" name="Straight Arrow Connector 35"/>
          <p:cNvCxnSpPr/>
          <p:nvPr/>
        </p:nvCxnSpPr>
        <p:spPr>
          <a:xfrm flipH="1" flipV="1">
            <a:off x="3236976" y="4241674"/>
            <a:ext cx="183467" cy="12915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4237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Quadrotor</a:t>
            </a:r>
            <a:r>
              <a:rPr lang="en-US" dirty="0" smtClean="0"/>
              <a:t> Platform</a:t>
            </a:r>
            <a:endParaRPr lang="en-US" dirty="0"/>
          </a:p>
        </p:txBody>
      </p:sp>
      <p:pic>
        <p:nvPicPr>
          <p:cNvPr id="3" name="MVI_2753.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933450"/>
            <a:ext cx="7086600" cy="5314950"/>
          </a:xfrm>
          <a:prstGeom prst="rect">
            <a:avLst/>
          </a:prstGeom>
        </p:spPr>
      </p:pic>
    </p:spTree>
    <p:extLst>
      <p:ext uri="{BB962C8B-B14F-4D97-AF65-F5344CB8AC3E}">
        <p14:creationId xmlns:p14="http://schemas.microsoft.com/office/powerpoint/2010/main" val="378630428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Multilayer PID Control of </a:t>
            </a:r>
            <a:r>
              <a:rPr lang="en-US" dirty="0" err="1" smtClean="0"/>
              <a:t>Quadrotor</a:t>
            </a:r>
            <a:endParaRPr lang="en-US" dirty="0"/>
          </a:p>
        </p:txBody>
      </p:sp>
      <p:pic>
        <p:nvPicPr>
          <p:cNvPr id="5" name="Content Placeholder 4" descr="PID_model.png"/>
          <p:cNvPicPr>
            <a:picLocks noChangeAspect="1"/>
          </p:cNvPicPr>
          <p:nvPr/>
        </p:nvPicPr>
        <p:blipFill>
          <a:blip r:embed="rId4"/>
          <a:stretch>
            <a:fillRect/>
          </a:stretch>
        </p:blipFill>
        <p:spPr bwMode="auto">
          <a:xfrm>
            <a:off x="228600" y="914400"/>
            <a:ext cx="4953000" cy="203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d_video.avi">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5943600" y="4419600"/>
            <a:ext cx="3028950" cy="1998266"/>
          </a:xfrm>
          <a:prstGeom prst="rect">
            <a:avLst/>
          </a:prstGeom>
        </p:spPr>
      </p:pic>
      <p:pic>
        <p:nvPicPr>
          <p:cNvPr id="7" name="Picture 6" descr="PID_output.png"/>
          <p:cNvPicPr>
            <a:picLocks noChangeAspect="1"/>
          </p:cNvPicPr>
          <p:nvPr/>
        </p:nvPicPr>
        <p:blipFill>
          <a:blip r:embed="rId6"/>
          <a:stretch>
            <a:fillRect/>
          </a:stretch>
        </p:blipFill>
        <p:spPr>
          <a:xfrm>
            <a:off x="228600" y="3068586"/>
            <a:ext cx="5257800" cy="3347382"/>
          </a:xfrm>
          <a:prstGeom prst="rect">
            <a:avLst/>
          </a:prstGeom>
        </p:spPr>
      </p:pic>
      <p:sp>
        <p:nvSpPr>
          <p:cNvPr id="9" name="Rectangle 2"/>
          <p:cNvSpPr txBox="1">
            <a:spLocks noChangeArrowheads="1"/>
          </p:cNvSpPr>
          <p:nvPr/>
        </p:nvSpPr>
        <p:spPr bwMode="auto">
          <a:xfrm>
            <a:off x="5562600" y="914400"/>
            <a:ext cx="3581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marL="457200" marR="0" lvl="0" indent="-457200" algn="l" defTabSz="914400" rtl="0" eaLnBrk="0" fontAlgn="base" latinLnBrk="0" hangingPunct="0">
              <a:lnSpc>
                <a:spcPct val="100000"/>
              </a:lnSpc>
              <a:spcBef>
                <a:spcPct val="10000"/>
              </a:spcBef>
              <a:spcAft>
                <a:spcPct val="0"/>
              </a:spcAft>
              <a:buClrTx/>
              <a:buSzTx/>
              <a:buFont typeface="+mj-lt"/>
              <a:buAutoNum type="arabicPeriod"/>
              <a:tabLst/>
              <a:defRPr/>
            </a:pPr>
            <a:endParaRPr kumimoji="0" lang="en-US" sz="2400" b="0" i="0" u="none" strike="noStrike" kern="0" cap="none" spc="0" normalizeH="0" baseline="0" noProof="0" dirty="0" smtClean="0">
              <a:ln>
                <a:noFill/>
              </a:ln>
              <a:solidFill>
                <a:srgbClr val="006600"/>
              </a:solidFill>
              <a:effectLst/>
              <a:uLnTx/>
              <a:uFillTx/>
              <a:latin typeface="+mn-lt"/>
              <a:ea typeface="+mn-ea"/>
              <a:cs typeface="+mn-cs"/>
            </a:endParaRPr>
          </a:p>
        </p:txBody>
      </p:sp>
    </p:spTree>
    <p:extLst>
      <p:ext uri="{BB962C8B-B14F-4D97-AF65-F5344CB8AC3E}">
        <p14:creationId xmlns:p14="http://schemas.microsoft.com/office/powerpoint/2010/main" val="348158224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LQR Control of </a:t>
            </a:r>
            <a:r>
              <a:rPr lang="en-US" dirty="0" err="1" smtClean="0"/>
              <a:t>Quadrotor</a:t>
            </a:r>
            <a:endParaRPr lang="en-US" dirty="0"/>
          </a:p>
        </p:txBody>
      </p:sp>
      <p:pic>
        <p:nvPicPr>
          <p:cNvPr id="5" name="sf_video.avi">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638800" y="4236509"/>
            <a:ext cx="3257549" cy="2149077"/>
          </a:xfrm>
          <a:prstGeom prst="rect">
            <a:avLst/>
          </a:prstGeom>
        </p:spPr>
      </p:pic>
      <p:pic>
        <p:nvPicPr>
          <p:cNvPr id="6" name="Picture 5" descr="SF_output.png"/>
          <p:cNvPicPr>
            <a:picLocks noChangeAspect="1"/>
          </p:cNvPicPr>
          <p:nvPr/>
        </p:nvPicPr>
        <p:blipFill>
          <a:blip r:embed="rId5"/>
          <a:stretch>
            <a:fillRect/>
          </a:stretch>
        </p:blipFill>
        <p:spPr>
          <a:xfrm>
            <a:off x="0" y="3276600"/>
            <a:ext cx="5508060" cy="3048000"/>
          </a:xfrm>
          <a:prstGeom prst="rect">
            <a:avLst/>
          </a:prstGeom>
        </p:spPr>
      </p:pic>
      <p:pic>
        <p:nvPicPr>
          <p:cNvPr id="7" name="Picture 6" descr="SF_model.png"/>
          <p:cNvPicPr>
            <a:picLocks noChangeAspect="1"/>
          </p:cNvPicPr>
          <p:nvPr/>
        </p:nvPicPr>
        <p:blipFill>
          <a:blip r:embed="rId6"/>
          <a:stretch>
            <a:fillRect/>
          </a:stretch>
        </p:blipFill>
        <p:spPr>
          <a:xfrm>
            <a:off x="0" y="990600"/>
            <a:ext cx="5436026" cy="1905000"/>
          </a:xfrm>
          <a:prstGeom prst="rect">
            <a:avLst/>
          </a:prstGeom>
        </p:spPr>
      </p:pic>
      <p:sp>
        <p:nvSpPr>
          <p:cNvPr id="10" name="Rectangle 2"/>
          <p:cNvSpPr txBox="1">
            <a:spLocks noChangeArrowheads="1"/>
          </p:cNvSpPr>
          <p:nvPr/>
        </p:nvSpPr>
        <p:spPr bwMode="auto">
          <a:xfrm>
            <a:off x="5562600" y="914400"/>
            <a:ext cx="3581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marL="457200" marR="0" lvl="0" indent="-457200" algn="l" defTabSz="914400" rtl="0" eaLnBrk="0" fontAlgn="base" latinLnBrk="0" hangingPunct="0">
              <a:lnSpc>
                <a:spcPct val="100000"/>
              </a:lnSpc>
              <a:spcBef>
                <a:spcPct val="10000"/>
              </a:spcBef>
              <a:spcAft>
                <a:spcPct val="0"/>
              </a:spcAft>
              <a:buClrTx/>
              <a:buSzTx/>
              <a:buFont typeface="+mj-lt"/>
              <a:buAutoNum type="arabicPeriod"/>
              <a:tabLst/>
              <a:defRPr/>
            </a:pPr>
            <a:endParaRPr kumimoji="0" lang="en-US" sz="2400" b="0" i="0" u="none" strike="noStrike" kern="0" cap="none" spc="0" normalizeH="0" baseline="0" noProof="0" dirty="0" smtClean="0">
              <a:ln>
                <a:noFill/>
              </a:ln>
              <a:solidFill>
                <a:srgbClr val="006600"/>
              </a:solidFill>
              <a:effectLst/>
              <a:uLnTx/>
              <a:uFillTx/>
              <a:latin typeface="+mn-lt"/>
              <a:ea typeface="+mn-ea"/>
              <a:cs typeface="+mn-cs"/>
            </a:endParaRPr>
          </a:p>
        </p:txBody>
      </p:sp>
    </p:spTree>
    <p:extLst>
      <p:ext uri="{BB962C8B-B14F-4D97-AF65-F5344CB8AC3E}">
        <p14:creationId xmlns:p14="http://schemas.microsoft.com/office/powerpoint/2010/main" val="675425402"/>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4294967295"/>
          </p:nvPr>
        </p:nvSpPr>
        <p:spPr>
          <a:xfrm>
            <a:off x="114300" y="1371600"/>
            <a:ext cx="4686300" cy="5257800"/>
          </a:xfrm>
        </p:spPr>
        <p:txBody>
          <a:bodyPr lIns="0" rIns="0"/>
          <a:lstStyle/>
          <a:p>
            <a:r>
              <a:rPr lang="en-US" sz="2400" dirty="0" smtClean="0"/>
              <a:t>Priority queue: </a:t>
            </a:r>
            <a:r>
              <a:rPr lang="en-US" sz="2200" dirty="0" smtClean="0"/>
              <a:t>Hardware implementation for real-time controls</a:t>
            </a:r>
          </a:p>
          <a:p>
            <a:pPr lvl="1"/>
            <a:r>
              <a:rPr lang="en-US" sz="2000" dirty="0" smtClean="0"/>
              <a:t>Increasing throughput and reducing jitter</a:t>
            </a:r>
          </a:p>
          <a:p>
            <a:r>
              <a:rPr lang="en-US" sz="2400" dirty="0" smtClean="0"/>
              <a:t>Ordered set: </a:t>
            </a:r>
            <a:r>
              <a:rPr lang="en-US" sz="2200" dirty="0" smtClean="0"/>
              <a:t>Exploring migration from red-black trees to AVL trees</a:t>
            </a:r>
          </a:p>
          <a:p>
            <a:pPr lvl="1"/>
            <a:r>
              <a:rPr lang="en-US" sz="2000" dirty="0" smtClean="0"/>
              <a:t>Supporting transition between mission modalities.</a:t>
            </a:r>
          </a:p>
        </p:txBody>
      </p:sp>
      <p:sp>
        <p:nvSpPr>
          <p:cNvPr id="86019" name="Rectangle 3"/>
          <p:cNvSpPr>
            <a:spLocks noGrp="1" noChangeArrowheads="1"/>
          </p:cNvSpPr>
          <p:nvPr>
            <p:ph type="title" idx="4294967295"/>
          </p:nvPr>
        </p:nvSpPr>
        <p:spPr/>
        <p:txBody>
          <a:bodyPr lIns="0" rIns="0"/>
          <a:lstStyle/>
          <a:p>
            <a:r>
              <a:rPr lang="en-US" sz="3200" dirty="0" smtClean="0"/>
              <a:t>Dynamic Data Structures  </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6485"/>
            <a:ext cx="1259014" cy="759515"/>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8440" t="18553" r="4005" b="793"/>
          <a:stretch/>
        </p:blipFill>
        <p:spPr bwMode="auto">
          <a:xfrm>
            <a:off x="5715000" y="914400"/>
            <a:ext cx="892232" cy="140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 24"/>
          <p:cNvGrpSpPr/>
          <p:nvPr/>
        </p:nvGrpSpPr>
        <p:grpSpPr>
          <a:xfrm>
            <a:off x="4876800" y="3429000"/>
            <a:ext cx="3886200" cy="2971800"/>
            <a:chOff x="4876800" y="3429000"/>
            <a:chExt cx="3886200" cy="2971800"/>
          </a:xfrm>
        </p:grpSpPr>
        <p:sp>
          <p:nvSpPr>
            <p:cNvPr id="19" name="TextBox 18"/>
            <p:cNvSpPr txBox="1"/>
            <p:nvPr/>
          </p:nvSpPr>
          <p:spPr>
            <a:xfrm>
              <a:off x="4876800" y="3429000"/>
              <a:ext cx="3886200" cy="369332"/>
            </a:xfrm>
            <a:prstGeom prst="rect">
              <a:avLst/>
            </a:prstGeom>
            <a:noFill/>
          </p:spPr>
          <p:txBody>
            <a:bodyPr wrap="square" rtlCol="0">
              <a:spAutoFit/>
            </a:bodyPr>
            <a:lstStyle/>
            <a:p>
              <a:pPr algn="ctr"/>
              <a:r>
                <a:rPr lang="en-US" dirty="0" smtClean="0"/>
                <a:t>Adaptation to evolving conditions</a:t>
              </a:r>
              <a:endParaRPr lang="en-US" dirty="0"/>
            </a:p>
          </p:txBody>
        </p:sp>
        <p:grpSp>
          <p:nvGrpSpPr>
            <p:cNvPr id="18" name="Group 17"/>
            <p:cNvGrpSpPr/>
            <p:nvPr/>
          </p:nvGrpSpPr>
          <p:grpSpPr>
            <a:xfrm>
              <a:off x="5105400" y="3962400"/>
              <a:ext cx="3429000" cy="2438400"/>
              <a:chOff x="5486400" y="3429000"/>
              <a:chExt cx="3429000" cy="2438400"/>
            </a:xfrm>
          </p:grpSpPr>
          <p:sp>
            <p:nvSpPr>
              <p:cNvPr id="6" name="Oval 5"/>
              <p:cNvSpPr/>
              <p:nvPr/>
            </p:nvSpPr>
            <p:spPr>
              <a:xfrm>
                <a:off x="5486400" y="3429000"/>
                <a:ext cx="10668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Real-time</a:t>
                </a:r>
                <a:endParaRPr lang="en-US" dirty="0">
                  <a:solidFill>
                    <a:schemeClr val="tx1"/>
                  </a:solidFill>
                </a:endParaRPr>
              </a:p>
            </p:txBody>
          </p:sp>
          <p:sp>
            <p:nvSpPr>
              <p:cNvPr id="8" name="Oval 7"/>
              <p:cNvSpPr/>
              <p:nvPr/>
            </p:nvSpPr>
            <p:spPr>
              <a:xfrm>
                <a:off x="6629400" y="5029200"/>
                <a:ext cx="16002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Small</a:t>
                </a:r>
              </a:p>
              <a:p>
                <a:pPr algn="ctr"/>
                <a:r>
                  <a:rPr lang="en-US" dirty="0" smtClean="0">
                    <a:solidFill>
                      <a:schemeClr val="tx1"/>
                    </a:solidFill>
                  </a:rPr>
                  <a:t>footprint</a:t>
                </a:r>
                <a:endParaRPr lang="en-US" dirty="0">
                  <a:solidFill>
                    <a:schemeClr val="tx1"/>
                  </a:solidFill>
                </a:endParaRPr>
              </a:p>
            </p:txBody>
          </p:sp>
          <p:sp>
            <p:nvSpPr>
              <p:cNvPr id="9" name="Oval 8"/>
              <p:cNvSpPr/>
              <p:nvPr/>
            </p:nvSpPr>
            <p:spPr>
              <a:xfrm>
                <a:off x="7010400" y="3429000"/>
                <a:ext cx="19050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High-performance</a:t>
                </a:r>
                <a:endParaRPr lang="en-US" sz="1600" dirty="0">
                  <a:solidFill>
                    <a:schemeClr val="tx1"/>
                  </a:solidFill>
                </a:endParaRPr>
              </a:p>
            </p:txBody>
          </p:sp>
          <p:cxnSp>
            <p:nvCxnSpPr>
              <p:cNvPr id="11" name="Straight Arrow Connector 10"/>
              <p:cNvCxnSpPr>
                <a:stCxn id="6" idx="4"/>
              </p:cNvCxnSpPr>
              <p:nvPr/>
            </p:nvCxnSpPr>
            <p:spPr>
              <a:xfrm>
                <a:off x="6019800" y="4267200"/>
                <a:ext cx="914400" cy="914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6" idx="6"/>
                <a:endCxn id="9" idx="2"/>
              </p:cNvCxnSpPr>
              <p:nvPr/>
            </p:nvCxnSpPr>
            <p:spPr>
              <a:xfrm>
                <a:off x="6553200" y="3848100"/>
                <a:ext cx="4572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9" idx="4"/>
                <a:endCxn id="8" idx="0"/>
              </p:cNvCxnSpPr>
              <p:nvPr/>
            </p:nvCxnSpPr>
            <p:spPr>
              <a:xfrm rot="5400000">
                <a:off x="7315200" y="4381500"/>
                <a:ext cx="762000" cy="533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grpSp>
      <p:cxnSp>
        <p:nvCxnSpPr>
          <p:cNvPr id="21" name="Straight Arrow Connector 20"/>
          <p:cNvCxnSpPr>
            <a:stCxn id="5" idx="2"/>
            <a:endCxn id="19" idx="0"/>
          </p:cNvCxnSpPr>
          <p:nvPr/>
        </p:nvCxnSpPr>
        <p:spPr>
          <a:xfrm rot="16200000" flipH="1">
            <a:off x="5934248" y="2543348"/>
            <a:ext cx="1112520" cy="658784"/>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endCxn id="19" idx="0"/>
          </p:cNvCxnSpPr>
          <p:nvPr/>
        </p:nvCxnSpPr>
        <p:spPr>
          <a:xfrm rot="5400000">
            <a:off x="6800850" y="2381250"/>
            <a:ext cx="1066800" cy="10287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4800600" y="3429000"/>
            <a:ext cx="4038600" cy="3124200"/>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93610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5181600" y="4572000"/>
            <a:ext cx="3875436" cy="2025489"/>
          </a:xfrm>
          <a:prstGeom prst="rect">
            <a:avLst/>
          </a:prstGeom>
        </p:spPr>
      </p:pic>
      <p:sp>
        <p:nvSpPr>
          <p:cNvPr id="8" name="Rectangle 2"/>
          <p:cNvSpPr txBox="1">
            <a:spLocks noChangeArrowheads="1"/>
          </p:cNvSpPr>
          <p:nvPr/>
        </p:nvSpPr>
        <p:spPr bwMode="auto">
          <a:xfrm>
            <a:off x="152400" y="838200"/>
            <a:ext cx="86487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r>
              <a:rPr lang="en-US" sz="2000" dirty="0" smtClean="0"/>
              <a:t>Is an abstract data structure that at minimum supports two basic operations </a:t>
            </a:r>
          </a:p>
          <a:p>
            <a:pPr lvl="1"/>
            <a:r>
              <a:rPr lang="en-US" sz="1800" b="1" dirty="0" err="1" smtClean="0"/>
              <a:t>Enqueue</a:t>
            </a:r>
            <a:r>
              <a:rPr lang="en-US" sz="1800" dirty="0" smtClean="0"/>
              <a:t> </a:t>
            </a:r>
            <a:r>
              <a:rPr lang="en-US" sz="1800" dirty="0"/>
              <a:t>– Inserts the element with associated priority to the </a:t>
            </a:r>
            <a:r>
              <a:rPr lang="en-US" sz="1800" dirty="0" smtClean="0"/>
              <a:t>queue.</a:t>
            </a:r>
          </a:p>
          <a:p>
            <a:pPr lvl="1"/>
            <a:r>
              <a:rPr lang="en-US" sz="1800" b="1" dirty="0" err="1" smtClean="0"/>
              <a:t>Dequeue</a:t>
            </a:r>
            <a:r>
              <a:rPr lang="en-US" sz="1800" dirty="0" smtClean="0"/>
              <a:t> </a:t>
            </a:r>
            <a:r>
              <a:rPr lang="en-US" sz="1800" dirty="0"/>
              <a:t>– Removes the element with highest </a:t>
            </a:r>
            <a:r>
              <a:rPr lang="en-US" sz="1800" dirty="0" smtClean="0"/>
              <a:t>priority from the queue</a:t>
            </a:r>
          </a:p>
          <a:p>
            <a:r>
              <a:rPr lang="en-US" sz="2000" dirty="0" smtClean="0"/>
              <a:t>A common software data structure used to implement a priority queue is the binary heap</a:t>
            </a:r>
            <a:endParaRPr lang="en-US" sz="2000" dirty="0" smtClean="0">
              <a:solidFill>
                <a:schemeClr val="tx1"/>
              </a:solidFill>
            </a:endParaRPr>
          </a:p>
          <a:p>
            <a:pPr marL="457200" lvl="1" indent="0">
              <a:buNone/>
            </a:pPr>
            <a:endParaRPr lang="en-US" sz="2000" dirty="0">
              <a:solidFill>
                <a:schemeClr val="tx1"/>
              </a:solidFill>
            </a:endParaRPr>
          </a:p>
          <a:p>
            <a:endParaRPr lang="en-US" sz="2000" dirty="0"/>
          </a:p>
          <a:p>
            <a:pPr lvl="1"/>
            <a:endParaRPr lang="en-US" sz="2000" dirty="0" smtClean="0"/>
          </a:p>
          <a:p>
            <a:pPr marL="457200" lvl="1" indent="0">
              <a:buFontTx/>
              <a:buNone/>
            </a:pPr>
            <a:endParaRPr lang="en-US" sz="2000" dirty="0" smtClean="0"/>
          </a:p>
          <a:p>
            <a:pPr marL="457200" lvl="1" indent="0">
              <a:buFontTx/>
              <a:buNone/>
            </a:pPr>
            <a:endParaRPr lang="en-US" sz="2000" dirty="0" smtClean="0"/>
          </a:p>
          <a:p>
            <a:endParaRPr lang="en-US" sz="2000" dirty="0" smtClean="0"/>
          </a:p>
          <a:p>
            <a:pPr marL="457200" lvl="1" indent="0">
              <a:buFontTx/>
              <a:buNone/>
            </a:pPr>
            <a:endParaRPr lang="en-US" sz="2000" dirty="0" smtClean="0"/>
          </a:p>
        </p:txBody>
      </p:sp>
      <p:sp>
        <p:nvSpPr>
          <p:cNvPr id="86019" name="Rectangle 3"/>
          <p:cNvSpPr>
            <a:spLocks noGrp="1" noChangeArrowheads="1"/>
          </p:cNvSpPr>
          <p:nvPr>
            <p:ph type="title" idx="4294967295"/>
          </p:nvPr>
        </p:nvSpPr>
        <p:spPr/>
        <p:txBody>
          <a:bodyPr lIns="0" rIns="0"/>
          <a:lstStyle/>
          <a:p>
            <a:r>
              <a:rPr lang="en-US" sz="3200" dirty="0" smtClean="0"/>
              <a:t>Priority Queue</a:t>
            </a:r>
          </a:p>
        </p:txBody>
      </p:sp>
      <p:sp>
        <p:nvSpPr>
          <p:cNvPr id="4" name="Content Placeholder 2"/>
          <p:cNvSpPr txBox="1">
            <a:spLocks/>
          </p:cNvSpPr>
          <p:nvPr/>
        </p:nvSpPr>
        <p:spPr>
          <a:xfrm>
            <a:off x="1981200" y="0"/>
            <a:ext cx="5257800" cy="381000"/>
          </a:xfrm>
          <a:prstGeom prst="rect">
            <a:avLst/>
          </a:prstGeom>
          <a:ln>
            <a:noFill/>
          </a:ln>
        </p:spPr>
        <p:txBody>
          <a:bodyPr>
            <a:noAutofit/>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pPr marL="0" indent="0" defTabSz="914400" eaLnBrk="1" hangingPunct="1">
              <a:buFont typeface="Wingdings 2" pitchFamily="18" charset="2"/>
              <a:buNone/>
            </a:pPr>
            <a:endParaRPr lang="en-US" sz="2400" dirty="0" smtClean="0">
              <a:latin typeface="Arial"/>
            </a:endParaRPr>
          </a:p>
        </p:txBody>
      </p:sp>
      <p:sp>
        <p:nvSpPr>
          <p:cNvPr id="3" name="TextBox 2"/>
          <p:cNvSpPr txBox="1"/>
          <p:nvPr/>
        </p:nvSpPr>
        <p:spPr>
          <a:xfrm>
            <a:off x="152400" y="4245114"/>
            <a:ext cx="8810850" cy="707886"/>
          </a:xfrm>
          <a:prstGeom prst="rect">
            <a:avLst/>
          </a:prstGeom>
          <a:noFill/>
        </p:spPr>
        <p:txBody>
          <a:bodyPr wrap="square" rtlCol="0">
            <a:spAutoFit/>
          </a:bodyPr>
          <a:lstStyle/>
          <a:p>
            <a:r>
              <a:rPr lang="en-US" sz="2000" dirty="0" smtClean="0">
                <a:solidFill>
                  <a:schemeClr val="tx1"/>
                </a:solidFill>
              </a:rPr>
              <a:t>An example of a min-heap based priority queue is shown </a:t>
            </a:r>
            <a:r>
              <a:rPr lang="en-US" sz="2000" dirty="0" smtClean="0"/>
              <a:t>below</a:t>
            </a:r>
            <a:r>
              <a:rPr lang="en-US" sz="2000" dirty="0" smtClean="0">
                <a:solidFill>
                  <a:schemeClr val="tx1"/>
                </a:solidFill>
              </a:rPr>
              <a:t>,  where a lower key value corresponds to a higher priority.</a:t>
            </a:r>
            <a:endParaRPr lang="en-US" sz="2000" dirty="0"/>
          </a:p>
        </p:txBody>
      </p:sp>
      <p:sp>
        <p:nvSpPr>
          <p:cNvPr id="9" name="Rectangle 2"/>
          <p:cNvSpPr txBox="1">
            <a:spLocks noChangeArrowheads="1"/>
          </p:cNvSpPr>
          <p:nvPr/>
        </p:nvSpPr>
        <p:spPr bwMode="auto">
          <a:xfrm>
            <a:off x="609600" y="2743200"/>
            <a:ext cx="6934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pPr marL="342900" lvl="1" indent="-342900"/>
            <a:r>
              <a:rPr lang="en-US" sz="1800" dirty="0" smtClean="0"/>
              <a:t>Elements </a:t>
            </a:r>
            <a:r>
              <a:rPr lang="en-US" sz="1800" dirty="0"/>
              <a:t>are stored as a linear array where the first element corresponds to the root</a:t>
            </a:r>
            <a:r>
              <a:rPr lang="en-US" sz="1800" dirty="0" smtClean="0"/>
              <a:t>. </a:t>
            </a:r>
          </a:p>
          <a:p>
            <a:pPr marL="342900" lvl="1" indent="-342900"/>
            <a:r>
              <a:rPr lang="en-US" sz="1800" dirty="0" smtClean="0"/>
              <a:t>Given </a:t>
            </a:r>
            <a:r>
              <a:rPr lang="en-US" sz="1800" dirty="0"/>
              <a:t>an index ’i’ of an element, ’i/2’, ’2i’ and 2i+1 are the indices of its parent, left and right child respectively</a:t>
            </a:r>
            <a:r>
              <a:rPr lang="en-US" sz="1800" dirty="0" smtClean="0"/>
              <a:t>. </a:t>
            </a:r>
          </a:p>
          <a:p>
            <a:pPr marL="342900" lvl="1" indent="-342900"/>
            <a:r>
              <a:rPr lang="en-US" sz="1800" dirty="0" smtClean="0"/>
              <a:t>Supports </a:t>
            </a:r>
            <a:r>
              <a:rPr lang="en-US" sz="1800" dirty="0" err="1" smtClean="0"/>
              <a:t>Enqueue</a:t>
            </a:r>
            <a:r>
              <a:rPr lang="en-US" sz="1800" dirty="0" smtClean="0"/>
              <a:t> </a:t>
            </a:r>
            <a:r>
              <a:rPr lang="en-US" sz="1800" dirty="0"/>
              <a:t>and </a:t>
            </a:r>
            <a:r>
              <a:rPr lang="en-US" sz="1800" dirty="0" err="1" smtClean="0"/>
              <a:t>Dequeue</a:t>
            </a:r>
            <a:r>
              <a:rPr lang="en-US" sz="1800" dirty="0" smtClean="0"/>
              <a:t> </a:t>
            </a:r>
            <a:r>
              <a:rPr lang="en-US" sz="1800" dirty="0"/>
              <a:t>operations in O(log n) time</a:t>
            </a:r>
            <a:r>
              <a:rPr lang="en-US" sz="1800" dirty="0" smtClean="0"/>
              <a:t>.</a:t>
            </a:r>
            <a:endParaRPr lang="en-US" sz="1800" dirty="0"/>
          </a:p>
        </p:txBody>
      </p:sp>
      <p:sp>
        <p:nvSpPr>
          <p:cNvPr id="10" name="Rectangle 9"/>
          <p:cNvSpPr/>
          <p:nvPr/>
        </p:nvSpPr>
        <p:spPr>
          <a:xfrm>
            <a:off x="381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4</a:t>
            </a:r>
            <a:endParaRPr lang="en-US" dirty="0">
              <a:solidFill>
                <a:schemeClr val="tx1"/>
              </a:solidFill>
            </a:endParaRPr>
          </a:p>
        </p:txBody>
      </p:sp>
      <p:sp>
        <p:nvSpPr>
          <p:cNvPr id="22" name="Rectangle 21"/>
          <p:cNvSpPr/>
          <p:nvPr/>
        </p:nvSpPr>
        <p:spPr>
          <a:xfrm>
            <a:off x="762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15</a:t>
            </a:r>
            <a:endParaRPr lang="en-US" dirty="0">
              <a:solidFill>
                <a:schemeClr val="tx1"/>
              </a:solidFill>
            </a:endParaRPr>
          </a:p>
        </p:txBody>
      </p:sp>
      <p:sp>
        <p:nvSpPr>
          <p:cNvPr id="23" name="Rectangle 22"/>
          <p:cNvSpPr/>
          <p:nvPr/>
        </p:nvSpPr>
        <p:spPr>
          <a:xfrm>
            <a:off x="1143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a:solidFill>
                  <a:schemeClr val="tx1"/>
                </a:solidFill>
              </a:rPr>
              <a:t>7</a:t>
            </a:r>
          </a:p>
        </p:txBody>
      </p:sp>
      <p:sp>
        <p:nvSpPr>
          <p:cNvPr id="24" name="Rectangle 23"/>
          <p:cNvSpPr/>
          <p:nvPr/>
        </p:nvSpPr>
        <p:spPr>
          <a:xfrm>
            <a:off x="1524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16</a:t>
            </a:r>
            <a:endParaRPr lang="en-US" dirty="0">
              <a:solidFill>
                <a:schemeClr val="tx1"/>
              </a:solidFill>
            </a:endParaRPr>
          </a:p>
        </p:txBody>
      </p:sp>
      <p:sp>
        <p:nvSpPr>
          <p:cNvPr id="25" name="Rectangle 24"/>
          <p:cNvSpPr/>
          <p:nvPr/>
        </p:nvSpPr>
        <p:spPr>
          <a:xfrm>
            <a:off x="1905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25</a:t>
            </a:r>
            <a:endParaRPr lang="en-US" dirty="0">
              <a:solidFill>
                <a:schemeClr val="tx1"/>
              </a:solidFill>
            </a:endParaRPr>
          </a:p>
        </p:txBody>
      </p:sp>
      <p:sp>
        <p:nvSpPr>
          <p:cNvPr id="26" name="Rectangle 25"/>
          <p:cNvSpPr/>
          <p:nvPr/>
        </p:nvSpPr>
        <p:spPr>
          <a:xfrm>
            <a:off x="2286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30</a:t>
            </a:r>
            <a:endParaRPr lang="en-US" dirty="0">
              <a:solidFill>
                <a:schemeClr val="tx1"/>
              </a:solidFill>
            </a:endParaRPr>
          </a:p>
        </p:txBody>
      </p:sp>
      <p:sp>
        <p:nvSpPr>
          <p:cNvPr id="27" name="Rectangle 26"/>
          <p:cNvSpPr/>
          <p:nvPr/>
        </p:nvSpPr>
        <p:spPr>
          <a:xfrm>
            <a:off x="2667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35</a:t>
            </a:r>
            <a:endParaRPr lang="en-US" dirty="0">
              <a:solidFill>
                <a:schemeClr val="tx1"/>
              </a:solidFill>
            </a:endParaRPr>
          </a:p>
        </p:txBody>
      </p:sp>
      <p:sp>
        <p:nvSpPr>
          <p:cNvPr id="28" name="Rectangle 27"/>
          <p:cNvSpPr/>
          <p:nvPr/>
        </p:nvSpPr>
        <p:spPr>
          <a:xfrm>
            <a:off x="3048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17</a:t>
            </a:r>
            <a:endParaRPr lang="en-US" dirty="0">
              <a:solidFill>
                <a:schemeClr val="tx1"/>
              </a:solidFill>
            </a:endParaRPr>
          </a:p>
        </p:txBody>
      </p:sp>
      <p:sp>
        <p:nvSpPr>
          <p:cNvPr id="29" name="Rectangle 28"/>
          <p:cNvSpPr/>
          <p:nvPr/>
        </p:nvSpPr>
        <p:spPr>
          <a:xfrm>
            <a:off x="3429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chemeClr val="tx1"/>
                </a:solidFill>
              </a:rPr>
              <a:t>18</a:t>
            </a:r>
            <a:endParaRPr lang="en-US" dirty="0">
              <a:solidFill>
                <a:schemeClr val="tx1"/>
              </a:solidFill>
            </a:endParaRPr>
          </a:p>
        </p:txBody>
      </p:sp>
      <p:sp>
        <p:nvSpPr>
          <p:cNvPr id="30" name="Rectangle 29"/>
          <p:cNvSpPr/>
          <p:nvPr/>
        </p:nvSpPr>
        <p:spPr>
          <a:xfrm>
            <a:off x="3810000" y="5318760"/>
            <a:ext cx="396240" cy="39624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a:solidFill>
                  <a:schemeClr val="tx1"/>
                </a:solidFill>
              </a:rPr>
              <a:t>2</a:t>
            </a:r>
            <a:r>
              <a:rPr lang="en-US" dirty="0" smtClean="0">
                <a:solidFill>
                  <a:schemeClr val="tx1"/>
                </a:solidFill>
              </a:rPr>
              <a:t>8</a:t>
            </a:r>
            <a:endParaRPr lang="en-US" dirty="0">
              <a:solidFill>
                <a:schemeClr val="tx1"/>
              </a:solidFill>
            </a:endParaRPr>
          </a:p>
        </p:txBody>
      </p:sp>
      <p:sp>
        <p:nvSpPr>
          <p:cNvPr id="5" name="TextBox 4"/>
          <p:cNvSpPr txBox="1"/>
          <p:nvPr/>
        </p:nvSpPr>
        <p:spPr>
          <a:xfrm>
            <a:off x="4648200" y="5174159"/>
            <a:ext cx="514885" cy="769441"/>
          </a:xfrm>
          <a:prstGeom prst="rect">
            <a:avLst/>
          </a:prstGeom>
          <a:noFill/>
        </p:spPr>
        <p:txBody>
          <a:bodyPr wrap="none" rtlCol="0">
            <a:spAutoFit/>
          </a:bodyPr>
          <a:lstStyle/>
          <a:p>
            <a:r>
              <a:rPr lang="en-US" sz="4400" dirty="0"/>
              <a:t>=</a:t>
            </a:r>
          </a:p>
        </p:txBody>
      </p:sp>
      <p:cxnSp>
        <p:nvCxnSpPr>
          <p:cNvPr id="7" name="Straight Arrow Connector 6"/>
          <p:cNvCxnSpPr/>
          <p:nvPr/>
        </p:nvCxnSpPr>
        <p:spPr>
          <a:xfrm flipV="1">
            <a:off x="1752600" y="57912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6200" y="6096000"/>
            <a:ext cx="3813865" cy="369332"/>
          </a:xfrm>
          <a:prstGeom prst="rect">
            <a:avLst/>
          </a:prstGeom>
          <a:noFill/>
        </p:spPr>
        <p:txBody>
          <a:bodyPr wrap="none" rtlCol="0">
            <a:spAutoFit/>
          </a:bodyPr>
          <a:lstStyle/>
          <a:p>
            <a:r>
              <a:rPr lang="en-US" dirty="0" smtClean="0"/>
              <a:t>index               4                     8      9</a:t>
            </a:r>
            <a:endParaRPr lang="en-US" dirty="0"/>
          </a:p>
        </p:txBody>
      </p:sp>
      <p:cxnSp>
        <p:nvCxnSpPr>
          <p:cNvPr id="33" name="Straight Arrow Connector 32"/>
          <p:cNvCxnSpPr/>
          <p:nvPr/>
        </p:nvCxnSpPr>
        <p:spPr>
          <a:xfrm flipV="1">
            <a:off x="3200400" y="57912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3657600" y="57912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99868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Freeform 100"/>
          <p:cNvSpPr/>
          <p:nvPr/>
        </p:nvSpPr>
        <p:spPr>
          <a:xfrm>
            <a:off x="1981969" y="2842105"/>
            <a:ext cx="1142231" cy="1696244"/>
          </a:xfrm>
          <a:custGeom>
            <a:avLst/>
            <a:gdLst>
              <a:gd name="connsiteX0" fmla="*/ 925153 w 1142231"/>
              <a:gd name="connsiteY0" fmla="*/ 1108 h 1696244"/>
              <a:gd name="connsiteX1" fmla="*/ 753703 w 1142231"/>
              <a:gd name="connsiteY1" fmla="*/ 67783 h 1696244"/>
              <a:gd name="connsiteX2" fmla="*/ 477478 w 1142231"/>
              <a:gd name="connsiteY2" fmla="*/ 348770 h 1696244"/>
              <a:gd name="connsiteX3" fmla="*/ 96478 w 1142231"/>
              <a:gd name="connsiteY3" fmla="*/ 467833 h 1696244"/>
              <a:gd name="connsiteX4" fmla="*/ 1228 w 1142231"/>
              <a:gd name="connsiteY4" fmla="*/ 701195 h 1696244"/>
              <a:gd name="connsiteX5" fmla="*/ 139340 w 1142231"/>
              <a:gd name="connsiteY5" fmla="*/ 858358 h 1696244"/>
              <a:gd name="connsiteX6" fmla="*/ 277453 w 1142231"/>
              <a:gd name="connsiteY6" fmla="*/ 896458 h 1696244"/>
              <a:gd name="connsiteX7" fmla="*/ 339365 w 1142231"/>
              <a:gd name="connsiteY7" fmla="*/ 972658 h 1696244"/>
              <a:gd name="connsiteX8" fmla="*/ 367940 w 1142231"/>
              <a:gd name="connsiteY8" fmla="*/ 1191733 h 1696244"/>
              <a:gd name="connsiteX9" fmla="*/ 544153 w 1142231"/>
              <a:gd name="connsiteY9" fmla="*/ 1286983 h 1696244"/>
              <a:gd name="connsiteX10" fmla="*/ 567965 w 1142231"/>
              <a:gd name="connsiteY10" fmla="*/ 1377470 h 1696244"/>
              <a:gd name="connsiteX11" fmla="*/ 558440 w 1142231"/>
              <a:gd name="connsiteY11" fmla="*/ 1591783 h 1696244"/>
              <a:gd name="connsiteX12" fmla="*/ 658453 w 1142231"/>
              <a:gd name="connsiteY12" fmla="*/ 1677508 h 1696244"/>
              <a:gd name="connsiteX13" fmla="*/ 787040 w 1142231"/>
              <a:gd name="connsiteY13" fmla="*/ 1687033 h 1696244"/>
              <a:gd name="connsiteX14" fmla="*/ 934678 w 1142231"/>
              <a:gd name="connsiteY14" fmla="*/ 1567970 h 1696244"/>
              <a:gd name="connsiteX15" fmla="*/ 891815 w 1142231"/>
              <a:gd name="connsiteY15" fmla="*/ 1272695 h 1696244"/>
              <a:gd name="connsiteX16" fmla="*/ 725128 w 1142231"/>
              <a:gd name="connsiteY16" fmla="*/ 934558 h 1696244"/>
              <a:gd name="connsiteX17" fmla="*/ 482240 w 1142231"/>
              <a:gd name="connsiteY17" fmla="*/ 839308 h 1696244"/>
              <a:gd name="connsiteX18" fmla="*/ 425090 w 1142231"/>
              <a:gd name="connsiteY18" fmla="*/ 682145 h 1696244"/>
              <a:gd name="connsiteX19" fmla="*/ 544153 w 1142231"/>
              <a:gd name="connsiteY19" fmla="*/ 477358 h 1696244"/>
              <a:gd name="connsiteX20" fmla="*/ 944203 w 1142231"/>
              <a:gd name="connsiteY20" fmla="*/ 386870 h 1696244"/>
              <a:gd name="connsiteX21" fmla="*/ 1125178 w 1142231"/>
              <a:gd name="connsiteY21" fmla="*/ 272570 h 1696244"/>
              <a:gd name="connsiteX22" fmla="*/ 1110890 w 1142231"/>
              <a:gd name="connsiteY22" fmla="*/ 101120 h 1696244"/>
              <a:gd name="connsiteX23" fmla="*/ 925153 w 1142231"/>
              <a:gd name="connsiteY23" fmla="*/ 1108 h 169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2231" h="1696244">
                <a:moveTo>
                  <a:pt x="925153" y="1108"/>
                </a:moveTo>
                <a:cubicBezTo>
                  <a:pt x="865622" y="-4448"/>
                  <a:pt x="828316" y="9839"/>
                  <a:pt x="753703" y="67783"/>
                </a:cubicBezTo>
                <a:cubicBezTo>
                  <a:pt x="679090" y="125727"/>
                  <a:pt x="587015" y="282095"/>
                  <a:pt x="477478" y="348770"/>
                </a:cubicBezTo>
                <a:cubicBezTo>
                  <a:pt x="367940" y="415445"/>
                  <a:pt x="175853" y="409096"/>
                  <a:pt x="96478" y="467833"/>
                </a:cubicBezTo>
                <a:cubicBezTo>
                  <a:pt x="17103" y="526570"/>
                  <a:pt x="-5916" y="636108"/>
                  <a:pt x="1228" y="701195"/>
                </a:cubicBezTo>
                <a:cubicBezTo>
                  <a:pt x="8372" y="766283"/>
                  <a:pt x="93303" y="825814"/>
                  <a:pt x="139340" y="858358"/>
                </a:cubicBezTo>
                <a:cubicBezTo>
                  <a:pt x="185377" y="890902"/>
                  <a:pt x="244115" y="877408"/>
                  <a:pt x="277453" y="896458"/>
                </a:cubicBezTo>
                <a:cubicBezTo>
                  <a:pt x="310790" y="915508"/>
                  <a:pt x="324284" y="923446"/>
                  <a:pt x="339365" y="972658"/>
                </a:cubicBezTo>
                <a:cubicBezTo>
                  <a:pt x="354446" y="1021870"/>
                  <a:pt x="333809" y="1139346"/>
                  <a:pt x="367940" y="1191733"/>
                </a:cubicBezTo>
                <a:cubicBezTo>
                  <a:pt x="402071" y="1244121"/>
                  <a:pt x="510816" y="1256027"/>
                  <a:pt x="544153" y="1286983"/>
                </a:cubicBezTo>
                <a:cubicBezTo>
                  <a:pt x="577490" y="1317939"/>
                  <a:pt x="565584" y="1326670"/>
                  <a:pt x="567965" y="1377470"/>
                </a:cubicBezTo>
                <a:cubicBezTo>
                  <a:pt x="570346" y="1428270"/>
                  <a:pt x="543359" y="1541777"/>
                  <a:pt x="558440" y="1591783"/>
                </a:cubicBezTo>
                <a:cubicBezTo>
                  <a:pt x="573521" y="1641789"/>
                  <a:pt x="620353" y="1661633"/>
                  <a:pt x="658453" y="1677508"/>
                </a:cubicBezTo>
                <a:cubicBezTo>
                  <a:pt x="696553" y="1693383"/>
                  <a:pt x="741003" y="1705289"/>
                  <a:pt x="787040" y="1687033"/>
                </a:cubicBezTo>
                <a:cubicBezTo>
                  <a:pt x="833077" y="1668777"/>
                  <a:pt x="917216" y="1637026"/>
                  <a:pt x="934678" y="1567970"/>
                </a:cubicBezTo>
                <a:cubicBezTo>
                  <a:pt x="952140" y="1498914"/>
                  <a:pt x="926740" y="1378264"/>
                  <a:pt x="891815" y="1272695"/>
                </a:cubicBezTo>
                <a:cubicBezTo>
                  <a:pt x="856890" y="1167126"/>
                  <a:pt x="793390" y="1006789"/>
                  <a:pt x="725128" y="934558"/>
                </a:cubicBezTo>
                <a:cubicBezTo>
                  <a:pt x="656865" y="862327"/>
                  <a:pt x="532246" y="881377"/>
                  <a:pt x="482240" y="839308"/>
                </a:cubicBezTo>
                <a:cubicBezTo>
                  <a:pt x="432234" y="797239"/>
                  <a:pt x="414771" y="742470"/>
                  <a:pt x="425090" y="682145"/>
                </a:cubicBezTo>
                <a:cubicBezTo>
                  <a:pt x="435409" y="621820"/>
                  <a:pt x="457634" y="526571"/>
                  <a:pt x="544153" y="477358"/>
                </a:cubicBezTo>
                <a:cubicBezTo>
                  <a:pt x="630672" y="428146"/>
                  <a:pt x="847365" y="421001"/>
                  <a:pt x="944203" y="386870"/>
                </a:cubicBezTo>
                <a:cubicBezTo>
                  <a:pt x="1041041" y="352739"/>
                  <a:pt x="1097397" y="320195"/>
                  <a:pt x="1125178" y="272570"/>
                </a:cubicBezTo>
                <a:cubicBezTo>
                  <a:pt x="1152959" y="224945"/>
                  <a:pt x="1145815" y="147157"/>
                  <a:pt x="1110890" y="101120"/>
                </a:cubicBezTo>
                <a:cubicBezTo>
                  <a:pt x="1075965" y="55083"/>
                  <a:pt x="984684" y="6664"/>
                  <a:pt x="925153" y="1108"/>
                </a:cubicBezTo>
                <a:close/>
              </a:path>
            </a:pathLst>
          </a:custGeom>
          <a:solidFill>
            <a:schemeClr val="bg2">
              <a:lumMod val="60000"/>
              <a:lumOff val="40000"/>
            </a:schemeClr>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latin typeface="Arial(Body)"/>
                <a:cs typeface="Arial(Body)"/>
              </a:rPr>
              <a:t>Hardware Priority Queue Architecture</a:t>
            </a:r>
            <a:endParaRPr lang="en-US" sz="3200" dirty="0" smtClean="0">
              <a:latin typeface="Arial(Body)"/>
              <a:cs typeface="Arial(Body)"/>
            </a:endParaRPr>
          </a:p>
        </p:txBody>
      </p:sp>
      <p:sp>
        <p:nvSpPr>
          <p:cNvPr id="6" name="Rectangle 5"/>
          <p:cNvSpPr/>
          <p:nvPr/>
        </p:nvSpPr>
        <p:spPr>
          <a:xfrm>
            <a:off x="180422" y="5105400"/>
            <a:ext cx="8694443" cy="1477328"/>
          </a:xfrm>
          <a:prstGeom prst="rect">
            <a:avLst/>
          </a:prstGeom>
        </p:spPr>
        <p:txBody>
          <a:bodyPr wrap="square">
            <a:spAutoFit/>
          </a:bodyPr>
          <a:lstStyle/>
          <a:p>
            <a:pPr marL="285750" indent="-285750">
              <a:spcBef>
                <a:spcPts val="12"/>
              </a:spcBef>
              <a:buFont typeface="Arial"/>
              <a:buChar char="•"/>
            </a:pPr>
            <a:r>
              <a:rPr lang="en-US" dirty="0">
                <a:latin typeface="Arial(Body)"/>
                <a:cs typeface="Arial(Body)"/>
              </a:rPr>
              <a:t>E</a:t>
            </a:r>
            <a:r>
              <a:rPr lang="en-US" dirty="0" smtClean="0">
                <a:latin typeface="Arial(Body)"/>
                <a:cs typeface="Arial(Body)"/>
              </a:rPr>
              <a:t>ach level of the heap is stored in a separate Block RAM.</a:t>
            </a:r>
          </a:p>
          <a:p>
            <a:pPr marL="285750" indent="-285750">
              <a:spcBef>
                <a:spcPts val="12"/>
              </a:spcBef>
              <a:buFont typeface="Arial"/>
              <a:buChar char="•"/>
            </a:pPr>
            <a:r>
              <a:rPr lang="en-US" dirty="0">
                <a:latin typeface="Arial(Body)"/>
                <a:cs typeface="Arial(Body)"/>
              </a:rPr>
              <a:t>A</a:t>
            </a:r>
            <a:r>
              <a:rPr lang="en-US" dirty="0" smtClean="0">
                <a:latin typeface="Arial(Body)"/>
                <a:cs typeface="Arial(Body)"/>
              </a:rPr>
              <a:t>ddress </a:t>
            </a:r>
            <a:r>
              <a:rPr lang="en-US" dirty="0">
                <a:latin typeface="Arial(Body)"/>
                <a:cs typeface="Arial(Body)"/>
              </a:rPr>
              <a:t>decoder generates addresses and control signals for the </a:t>
            </a:r>
            <a:r>
              <a:rPr lang="en-US" dirty="0" smtClean="0">
                <a:latin typeface="Arial(Body)"/>
                <a:cs typeface="Arial(Body)"/>
              </a:rPr>
              <a:t>BRAMs.</a:t>
            </a:r>
          </a:p>
          <a:p>
            <a:pPr marL="285750" indent="-285750">
              <a:spcBef>
                <a:spcPts val="12"/>
              </a:spcBef>
              <a:buFont typeface="Arial"/>
              <a:buChar char="•"/>
            </a:pPr>
            <a:r>
              <a:rPr lang="en-US" dirty="0" smtClean="0">
                <a:latin typeface="Arial(Body)"/>
                <a:cs typeface="Arial(Body)"/>
              </a:rPr>
              <a:t>Queue Manager </a:t>
            </a:r>
            <a:r>
              <a:rPr lang="en-US" dirty="0">
                <a:latin typeface="Arial(Body)"/>
                <a:cs typeface="Arial(Body)"/>
              </a:rPr>
              <a:t>provides the necessary interface and executes operations on the queue</a:t>
            </a:r>
            <a:r>
              <a:rPr lang="en-US" dirty="0" smtClean="0">
                <a:latin typeface="Arial(Body)"/>
                <a:cs typeface="Arial(Body)"/>
              </a:rPr>
              <a:t>.</a:t>
            </a:r>
          </a:p>
          <a:p>
            <a:pPr>
              <a:spcBef>
                <a:spcPts val="12"/>
              </a:spcBef>
            </a:pPr>
            <a:endParaRPr lang="en-US" dirty="0">
              <a:latin typeface="Arial(Body)"/>
              <a:cs typeface="Arial(Body)"/>
            </a:endParaRPr>
          </a:p>
        </p:txBody>
      </p:sp>
      <p:sp>
        <p:nvSpPr>
          <p:cNvPr id="7" name="TextBox 6"/>
          <p:cNvSpPr txBox="1"/>
          <p:nvPr/>
        </p:nvSpPr>
        <p:spPr>
          <a:xfrm>
            <a:off x="180422" y="838200"/>
            <a:ext cx="8823152" cy="647870"/>
          </a:xfrm>
          <a:prstGeom prst="rect">
            <a:avLst/>
          </a:prstGeom>
          <a:noFill/>
        </p:spPr>
        <p:txBody>
          <a:bodyPr wrap="square" rtlCol="0">
            <a:spAutoFit/>
          </a:bodyPr>
          <a:lstStyle/>
          <a:p>
            <a:pPr marL="285750" indent="-285750">
              <a:spcBef>
                <a:spcPts val="12"/>
              </a:spcBef>
              <a:buFont typeface="Arial"/>
              <a:buChar char="•"/>
            </a:pPr>
            <a:r>
              <a:rPr lang="en-US" dirty="0">
                <a:latin typeface="Arial(Body)"/>
                <a:cs typeface="Arial(Body)"/>
              </a:rPr>
              <a:t>H</a:t>
            </a:r>
            <a:r>
              <a:rPr lang="en-US" dirty="0" smtClean="0">
                <a:solidFill>
                  <a:schemeClr val="tx1"/>
                </a:solidFill>
                <a:latin typeface="Arial(Body)"/>
                <a:cs typeface="Arial(Body)"/>
              </a:rPr>
              <a:t>ardware implementation of a conventional binary heap.</a:t>
            </a:r>
          </a:p>
          <a:p>
            <a:pPr marL="285750" indent="-285750">
              <a:spcBef>
                <a:spcPts val="12"/>
              </a:spcBef>
              <a:buFont typeface="Arial"/>
              <a:buChar char="•"/>
            </a:pPr>
            <a:r>
              <a:rPr lang="en-US" dirty="0">
                <a:latin typeface="Arial(Body)"/>
                <a:cs typeface="Arial(Body)"/>
              </a:rPr>
              <a:t>S</a:t>
            </a:r>
            <a:r>
              <a:rPr lang="en-US" dirty="0" smtClean="0">
                <a:solidFill>
                  <a:schemeClr val="tx1"/>
                </a:solidFill>
                <a:latin typeface="Arial(Body)"/>
                <a:cs typeface="Arial(Body)"/>
              </a:rPr>
              <a:t>upports </a:t>
            </a:r>
            <a:r>
              <a:rPr lang="en-US" dirty="0" err="1" smtClean="0">
                <a:solidFill>
                  <a:schemeClr val="tx1"/>
                </a:solidFill>
                <a:latin typeface="Arial(Body)"/>
                <a:cs typeface="Arial(Body)"/>
              </a:rPr>
              <a:t>enqueue</a:t>
            </a:r>
            <a:r>
              <a:rPr lang="en-US" dirty="0" smtClean="0">
                <a:solidFill>
                  <a:schemeClr val="tx1"/>
                </a:solidFill>
                <a:latin typeface="Arial(Body)"/>
                <a:cs typeface="Arial(Body)"/>
              </a:rPr>
              <a:t> in O(1) time and </a:t>
            </a:r>
            <a:r>
              <a:rPr lang="en-US" dirty="0" err="1" smtClean="0">
                <a:solidFill>
                  <a:schemeClr val="tx1"/>
                </a:solidFill>
                <a:latin typeface="Arial(Body)"/>
                <a:cs typeface="Arial(Body)"/>
              </a:rPr>
              <a:t>dequeue</a:t>
            </a:r>
            <a:r>
              <a:rPr lang="en-US" dirty="0" smtClean="0">
                <a:solidFill>
                  <a:schemeClr val="tx1"/>
                </a:solidFill>
                <a:latin typeface="Arial(Body)"/>
                <a:cs typeface="Arial(Body)"/>
              </a:rPr>
              <a:t> in O(log n) time.</a:t>
            </a:r>
          </a:p>
        </p:txBody>
      </p:sp>
      <p:sp>
        <p:nvSpPr>
          <p:cNvPr id="104" name="Oval 103"/>
          <p:cNvSpPr/>
          <p:nvPr/>
        </p:nvSpPr>
        <p:spPr>
          <a:xfrm>
            <a:off x="2551797" y="4198825"/>
            <a:ext cx="326830"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5" name="Left-Right Arrow 104"/>
          <p:cNvSpPr/>
          <p:nvPr/>
        </p:nvSpPr>
        <p:spPr>
          <a:xfrm>
            <a:off x="3536216" y="1733003"/>
            <a:ext cx="2931291" cy="9759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6" name="Oval 105"/>
          <p:cNvSpPr/>
          <p:nvPr/>
        </p:nvSpPr>
        <p:spPr>
          <a:xfrm>
            <a:off x="2729800" y="2902513"/>
            <a:ext cx="319216" cy="30358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7" name="Oval 106"/>
          <p:cNvSpPr/>
          <p:nvPr/>
        </p:nvSpPr>
        <p:spPr>
          <a:xfrm>
            <a:off x="2027462" y="3344512"/>
            <a:ext cx="319216" cy="30358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8" name="Oval 107"/>
          <p:cNvSpPr/>
          <p:nvPr/>
        </p:nvSpPr>
        <p:spPr>
          <a:xfrm>
            <a:off x="3398943" y="3339831"/>
            <a:ext cx="319216" cy="3035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9" name="Oval 108"/>
          <p:cNvSpPr/>
          <p:nvPr/>
        </p:nvSpPr>
        <p:spPr>
          <a:xfrm>
            <a:off x="1656666" y="3773887"/>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0" name="Oval 109"/>
          <p:cNvSpPr/>
          <p:nvPr/>
        </p:nvSpPr>
        <p:spPr>
          <a:xfrm>
            <a:off x="2365480" y="3788176"/>
            <a:ext cx="330284" cy="2907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1" name="Oval 110"/>
          <p:cNvSpPr/>
          <p:nvPr/>
        </p:nvSpPr>
        <p:spPr>
          <a:xfrm>
            <a:off x="3074294" y="3791876"/>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2" name="Oval 111"/>
          <p:cNvSpPr/>
          <p:nvPr/>
        </p:nvSpPr>
        <p:spPr>
          <a:xfrm>
            <a:off x="3783108" y="3773887"/>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3" name="Oval 112"/>
          <p:cNvSpPr/>
          <p:nvPr/>
        </p:nvSpPr>
        <p:spPr>
          <a:xfrm>
            <a:off x="1463346"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4" name="Oval 113"/>
          <p:cNvSpPr/>
          <p:nvPr/>
        </p:nvSpPr>
        <p:spPr>
          <a:xfrm>
            <a:off x="1826163"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5" name="Oval 114"/>
          <p:cNvSpPr/>
          <p:nvPr/>
        </p:nvSpPr>
        <p:spPr>
          <a:xfrm>
            <a:off x="2188980"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6" name="Oval 115"/>
          <p:cNvSpPr/>
          <p:nvPr/>
        </p:nvSpPr>
        <p:spPr>
          <a:xfrm>
            <a:off x="2913821"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7" name="Oval 116"/>
          <p:cNvSpPr/>
          <p:nvPr/>
        </p:nvSpPr>
        <p:spPr>
          <a:xfrm>
            <a:off x="3276638"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8" name="Oval 117"/>
          <p:cNvSpPr/>
          <p:nvPr/>
        </p:nvSpPr>
        <p:spPr>
          <a:xfrm>
            <a:off x="3639455"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9" name="Oval 118"/>
          <p:cNvSpPr/>
          <p:nvPr/>
        </p:nvSpPr>
        <p:spPr>
          <a:xfrm>
            <a:off x="4002274"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cxnSp>
        <p:nvCxnSpPr>
          <p:cNvPr id="120" name="Straight Arrow Connector 119"/>
          <p:cNvCxnSpPr>
            <a:stCxn id="106" idx="3"/>
            <a:endCxn id="107" idx="7"/>
          </p:cNvCxnSpPr>
          <p:nvPr/>
        </p:nvCxnSpPr>
        <p:spPr>
          <a:xfrm flipH="1">
            <a:off x="2299930" y="3171969"/>
            <a:ext cx="476618" cy="2066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107" idx="3"/>
            <a:endCxn id="109" idx="7"/>
          </p:cNvCxnSpPr>
          <p:nvPr/>
        </p:nvCxnSpPr>
        <p:spPr>
          <a:xfrm flipH="1">
            <a:off x="1938581" y="3613311"/>
            <a:ext cx="135629" cy="1934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a:stCxn id="107" idx="5"/>
            <a:endCxn id="110" idx="1"/>
          </p:cNvCxnSpPr>
          <p:nvPr/>
        </p:nvCxnSpPr>
        <p:spPr>
          <a:xfrm>
            <a:off x="2299930" y="3613960"/>
            <a:ext cx="113919" cy="206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a:stCxn id="109" idx="5"/>
            <a:endCxn id="114" idx="0"/>
          </p:cNvCxnSpPr>
          <p:nvPr/>
        </p:nvCxnSpPr>
        <p:spPr>
          <a:xfrm>
            <a:off x="1938581" y="4030065"/>
            <a:ext cx="51394"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a:stCxn id="109" idx="3"/>
            <a:endCxn id="113" idx="0"/>
          </p:cNvCxnSpPr>
          <p:nvPr/>
        </p:nvCxnSpPr>
        <p:spPr>
          <a:xfrm flipH="1">
            <a:off x="1627158" y="4030065"/>
            <a:ext cx="77877"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stCxn id="110" idx="3"/>
            <a:endCxn id="115" idx="0"/>
          </p:cNvCxnSpPr>
          <p:nvPr/>
        </p:nvCxnSpPr>
        <p:spPr>
          <a:xfrm flipH="1">
            <a:off x="2352792" y="4043704"/>
            <a:ext cx="61057" cy="147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110" idx="5"/>
            <a:endCxn id="104" idx="0"/>
          </p:cNvCxnSpPr>
          <p:nvPr/>
        </p:nvCxnSpPr>
        <p:spPr>
          <a:xfrm>
            <a:off x="2647395" y="4043704"/>
            <a:ext cx="67817" cy="147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a:stCxn id="106" idx="5"/>
            <a:endCxn id="108" idx="1"/>
          </p:cNvCxnSpPr>
          <p:nvPr/>
        </p:nvCxnSpPr>
        <p:spPr>
          <a:xfrm>
            <a:off x="3002268" y="3171757"/>
            <a:ext cx="443423" cy="2024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a:stCxn id="108" idx="3"/>
            <a:endCxn id="111" idx="7"/>
          </p:cNvCxnSpPr>
          <p:nvPr/>
        </p:nvCxnSpPr>
        <p:spPr>
          <a:xfrm flipH="1">
            <a:off x="3356209" y="3609661"/>
            <a:ext cx="89482" cy="2140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a:stCxn id="108" idx="5"/>
            <a:endCxn id="112" idx="1"/>
          </p:cNvCxnSpPr>
          <p:nvPr/>
        </p:nvCxnSpPr>
        <p:spPr>
          <a:xfrm>
            <a:off x="3671411" y="3608842"/>
            <a:ext cx="160066" cy="1977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a:stCxn id="111" idx="3"/>
            <a:endCxn id="116" idx="0"/>
          </p:cNvCxnSpPr>
          <p:nvPr/>
        </p:nvCxnSpPr>
        <p:spPr>
          <a:xfrm flipH="1">
            <a:off x="3077633" y="4047236"/>
            <a:ext cx="45030" cy="1443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stCxn id="111" idx="5"/>
            <a:endCxn id="117" idx="0"/>
          </p:cNvCxnSpPr>
          <p:nvPr/>
        </p:nvCxnSpPr>
        <p:spPr>
          <a:xfrm>
            <a:off x="3356209" y="4047236"/>
            <a:ext cx="84241" cy="1443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stCxn id="112" idx="3"/>
            <a:endCxn id="118" idx="0"/>
          </p:cNvCxnSpPr>
          <p:nvPr/>
        </p:nvCxnSpPr>
        <p:spPr>
          <a:xfrm flipH="1">
            <a:off x="3803267" y="4030065"/>
            <a:ext cx="28210"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112" idx="5"/>
            <a:endCxn id="119" idx="0"/>
          </p:cNvCxnSpPr>
          <p:nvPr/>
        </p:nvCxnSpPr>
        <p:spPr>
          <a:xfrm>
            <a:off x="4065023" y="4030065"/>
            <a:ext cx="101063"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693161" y="4160783"/>
            <a:ext cx="375628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Level3</a:t>
            </a:r>
            <a:endParaRPr lang="en-US" sz="900" dirty="0">
              <a:solidFill>
                <a:schemeClr val="tx1"/>
              </a:solidFill>
            </a:endParaRPr>
          </a:p>
        </p:txBody>
      </p:sp>
      <p:sp>
        <p:nvSpPr>
          <p:cNvPr id="135" name="Rectangle 134"/>
          <p:cNvSpPr/>
          <p:nvPr/>
        </p:nvSpPr>
        <p:spPr>
          <a:xfrm>
            <a:off x="693419" y="3730920"/>
            <a:ext cx="3656172"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Level2</a:t>
            </a:r>
            <a:endParaRPr lang="en-US" sz="900" dirty="0">
              <a:solidFill>
                <a:schemeClr val="tx1"/>
              </a:solidFill>
            </a:endParaRPr>
          </a:p>
        </p:txBody>
      </p:sp>
      <p:sp>
        <p:nvSpPr>
          <p:cNvPr id="136" name="Rectangle 135"/>
          <p:cNvSpPr/>
          <p:nvPr/>
        </p:nvSpPr>
        <p:spPr>
          <a:xfrm>
            <a:off x="693420" y="3301058"/>
            <a:ext cx="337160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Level1</a:t>
            </a:r>
            <a:endParaRPr lang="en-US" sz="900" dirty="0">
              <a:solidFill>
                <a:schemeClr val="tx1"/>
              </a:solidFill>
            </a:endParaRPr>
          </a:p>
        </p:txBody>
      </p:sp>
      <p:sp>
        <p:nvSpPr>
          <p:cNvPr id="137" name="Rectangle 136"/>
          <p:cNvSpPr/>
          <p:nvPr/>
        </p:nvSpPr>
        <p:spPr>
          <a:xfrm>
            <a:off x="693419" y="2871196"/>
            <a:ext cx="3058025"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Level0</a:t>
            </a:r>
            <a:endParaRPr lang="en-US" sz="900" dirty="0">
              <a:solidFill>
                <a:schemeClr val="tx1"/>
              </a:solidFill>
            </a:endParaRPr>
          </a:p>
        </p:txBody>
      </p:sp>
      <p:sp>
        <p:nvSpPr>
          <p:cNvPr id="138" name="TextBox 137"/>
          <p:cNvSpPr txBox="1"/>
          <p:nvPr/>
        </p:nvSpPr>
        <p:spPr>
          <a:xfrm>
            <a:off x="693161" y="4541222"/>
            <a:ext cx="1463008" cy="369332"/>
          </a:xfrm>
          <a:prstGeom prst="rect">
            <a:avLst/>
          </a:prstGeom>
          <a:noFill/>
          <a:ln>
            <a:noFill/>
          </a:ln>
        </p:spPr>
        <p:txBody>
          <a:bodyPr wrap="square" rtlCol="0">
            <a:spAutoFit/>
          </a:bodyPr>
          <a:lstStyle/>
          <a:p>
            <a:r>
              <a:rPr lang="en-US" dirty="0" smtClean="0">
                <a:cs typeface="Arial" pitchFamily="34" charset="0"/>
              </a:rPr>
              <a:t>Block RAMs</a:t>
            </a:r>
            <a:endParaRPr lang="en-US" dirty="0">
              <a:cs typeface="Arial" pitchFamily="34" charset="0"/>
            </a:endParaRPr>
          </a:p>
        </p:txBody>
      </p:sp>
      <p:sp>
        <p:nvSpPr>
          <p:cNvPr id="139" name="Rectangle 138"/>
          <p:cNvSpPr/>
          <p:nvPr/>
        </p:nvSpPr>
        <p:spPr>
          <a:xfrm>
            <a:off x="601412" y="2165593"/>
            <a:ext cx="1103624" cy="50924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cs typeface="Arial" pitchFamily="34" charset="0"/>
              </a:rPr>
              <a:t>Queue Manager</a:t>
            </a:r>
            <a:endParaRPr lang="en-US" dirty="0">
              <a:solidFill>
                <a:schemeClr val="tx1"/>
              </a:solidFill>
              <a:cs typeface="Arial" pitchFamily="34" charset="0"/>
            </a:endParaRPr>
          </a:p>
        </p:txBody>
      </p:sp>
      <p:sp>
        <p:nvSpPr>
          <p:cNvPr id="140" name="Bent-Up Arrow 139"/>
          <p:cNvSpPr/>
          <p:nvPr/>
        </p:nvSpPr>
        <p:spPr>
          <a:xfrm rot="10800000">
            <a:off x="338227" y="2420216"/>
            <a:ext cx="263184" cy="474744"/>
          </a:xfrm>
          <a:prstGeom prst="bentUpArrow">
            <a:avLst>
              <a:gd name="adj1" fmla="val 25000"/>
              <a:gd name="adj2" fmla="val 19602"/>
              <a:gd name="adj3" fmla="val 21991"/>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141" name="Right Arrow 140"/>
          <p:cNvSpPr/>
          <p:nvPr/>
        </p:nvSpPr>
        <p:spPr>
          <a:xfrm>
            <a:off x="1705035" y="2369358"/>
            <a:ext cx="272293" cy="162623"/>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142" name="Rectangle 141"/>
          <p:cNvSpPr/>
          <p:nvPr/>
        </p:nvSpPr>
        <p:spPr>
          <a:xfrm>
            <a:off x="261343" y="2892292"/>
            <a:ext cx="260226" cy="201826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cs typeface="Arial" pitchFamily="34" charset="0"/>
              </a:rPr>
              <a:t>Address Decoder</a:t>
            </a:r>
            <a:endParaRPr lang="en-US" dirty="0">
              <a:solidFill>
                <a:schemeClr val="tx1"/>
              </a:solidFill>
              <a:cs typeface="Arial" pitchFamily="34" charset="0"/>
            </a:endParaRPr>
          </a:p>
        </p:txBody>
      </p:sp>
      <p:sp>
        <p:nvSpPr>
          <p:cNvPr id="143" name="Right Arrow 142"/>
          <p:cNvSpPr/>
          <p:nvPr/>
        </p:nvSpPr>
        <p:spPr>
          <a:xfrm>
            <a:off x="521569" y="30855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4" name="Right Arrow 143"/>
          <p:cNvSpPr/>
          <p:nvPr/>
        </p:nvSpPr>
        <p:spPr>
          <a:xfrm>
            <a:off x="521569" y="34831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5" name="Right Arrow 144"/>
          <p:cNvSpPr/>
          <p:nvPr/>
        </p:nvSpPr>
        <p:spPr>
          <a:xfrm>
            <a:off x="521569" y="38807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6" name="Right Arrow 145"/>
          <p:cNvSpPr/>
          <p:nvPr/>
        </p:nvSpPr>
        <p:spPr>
          <a:xfrm>
            <a:off x="521569" y="42783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7" name="Rectangle 146"/>
          <p:cNvSpPr/>
          <p:nvPr/>
        </p:nvSpPr>
        <p:spPr>
          <a:xfrm>
            <a:off x="3632777" y="2033213"/>
            <a:ext cx="581340"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Cell0</a:t>
            </a:r>
            <a:endParaRPr lang="en-US" sz="1000" dirty="0">
              <a:solidFill>
                <a:schemeClr val="tx1"/>
              </a:solidFill>
              <a:cs typeface="Arial" pitchFamily="34" charset="0"/>
            </a:endParaRPr>
          </a:p>
        </p:txBody>
      </p:sp>
      <p:sp>
        <p:nvSpPr>
          <p:cNvPr id="148" name="Rectangle 147"/>
          <p:cNvSpPr/>
          <p:nvPr/>
        </p:nvSpPr>
        <p:spPr>
          <a:xfrm>
            <a:off x="4349591"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Cell1</a:t>
            </a:r>
            <a:endParaRPr lang="en-US" sz="1000" dirty="0">
              <a:solidFill>
                <a:schemeClr val="tx1"/>
              </a:solidFill>
              <a:cs typeface="Arial" pitchFamily="34" charset="0"/>
            </a:endParaRPr>
          </a:p>
        </p:txBody>
      </p:sp>
      <p:sp>
        <p:nvSpPr>
          <p:cNvPr id="149" name="Rectangle 148"/>
          <p:cNvSpPr/>
          <p:nvPr/>
        </p:nvSpPr>
        <p:spPr>
          <a:xfrm>
            <a:off x="5061260"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Cell2</a:t>
            </a:r>
            <a:endParaRPr lang="en-US" sz="1000" dirty="0">
              <a:solidFill>
                <a:schemeClr val="tx1"/>
              </a:solidFill>
              <a:cs typeface="Arial" pitchFamily="34" charset="0"/>
            </a:endParaRPr>
          </a:p>
        </p:txBody>
      </p:sp>
      <p:sp>
        <p:nvSpPr>
          <p:cNvPr id="150" name="Rectangle 149"/>
          <p:cNvSpPr/>
          <p:nvPr/>
        </p:nvSpPr>
        <p:spPr>
          <a:xfrm>
            <a:off x="5772931"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Cell3</a:t>
            </a:r>
            <a:endParaRPr lang="en-US" sz="1000" dirty="0">
              <a:solidFill>
                <a:schemeClr val="tx1"/>
              </a:solidFill>
              <a:cs typeface="Arial" pitchFamily="34" charset="0"/>
            </a:endParaRPr>
          </a:p>
        </p:txBody>
      </p:sp>
      <p:cxnSp>
        <p:nvCxnSpPr>
          <p:cNvPr id="151" name="Straight Arrow Connector 150"/>
          <p:cNvCxnSpPr>
            <a:stCxn id="148" idx="3"/>
            <a:endCxn id="149" idx="1"/>
          </p:cNvCxnSpPr>
          <p:nvPr/>
        </p:nvCxnSpPr>
        <p:spPr>
          <a:xfrm>
            <a:off x="4925786" y="2354026"/>
            <a:ext cx="135474"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47" idx="3"/>
            <a:endCxn id="148" idx="1"/>
          </p:cNvCxnSpPr>
          <p:nvPr/>
        </p:nvCxnSpPr>
        <p:spPr>
          <a:xfrm>
            <a:off x="4214117" y="2354026"/>
            <a:ext cx="135474"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a:stCxn id="149" idx="3"/>
            <a:endCxn id="150" idx="1"/>
          </p:cNvCxnSpPr>
          <p:nvPr/>
        </p:nvCxnSpPr>
        <p:spPr>
          <a:xfrm>
            <a:off x="5637455" y="2354026"/>
            <a:ext cx="135476"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154" name="Flowchart: Manual Operation 432"/>
          <p:cNvSpPr/>
          <p:nvPr/>
        </p:nvSpPr>
        <p:spPr>
          <a:xfrm rot="16200000">
            <a:off x="7577867" y="3434326"/>
            <a:ext cx="562147" cy="209054"/>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55" name="Straight Connector 154"/>
          <p:cNvCxnSpPr/>
          <p:nvPr/>
        </p:nvCxnSpPr>
        <p:spPr>
          <a:xfrm flipV="1">
            <a:off x="3746855" y="3054303"/>
            <a:ext cx="2532978" cy="7122"/>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6279833" y="2871196"/>
            <a:ext cx="648084" cy="180391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r>
              <a:rPr lang="en-US" sz="1100" b="1" dirty="0" smtClean="0">
                <a:solidFill>
                  <a:schemeClr val="tx1"/>
                </a:solidFill>
                <a:cs typeface="Arial" pitchFamily="34" charset="0"/>
              </a:rPr>
              <a:t>Mux/</a:t>
            </a:r>
          </a:p>
          <a:p>
            <a:pPr algn="ctr"/>
            <a:r>
              <a:rPr lang="en-US" sz="1100" b="1" dirty="0" err="1" smtClean="0">
                <a:solidFill>
                  <a:schemeClr val="tx1"/>
                </a:solidFill>
                <a:cs typeface="Arial" pitchFamily="34" charset="0"/>
              </a:rPr>
              <a:t>DeMux</a:t>
            </a:r>
            <a:endParaRPr lang="en-US" sz="1100" b="1" dirty="0">
              <a:solidFill>
                <a:schemeClr val="tx1"/>
              </a:solidFill>
              <a:cs typeface="Arial" pitchFamily="34" charset="0"/>
            </a:endParaRPr>
          </a:p>
        </p:txBody>
      </p:sp>
      <p:cxnSp>
        <p:nvCxnSpPr>
          <p:cNvPr id="157" name="Straight Arrow Connector 156"/>
          <p:cNvCxnSpPr>
            <a:stCxn id="179" idx="0"/>
            <a:endCxn id="147" idx="2"/>
          </p:cNvCxnSpPr>
          <p:nvPr/>
        </p:nvCxnSpPr>
        <p:spPr>
          <a:xfrm flipV="1">
            <a:off x="3923417" y="2674838"/>
            <a:ext cx="30" cy="3715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80" idx="0"/>
            <a:endCxn id="148" idx="2"/>
          </p:cNvCxnSpPr>
          <p:nvPr/>
        </p:nvCxnSpPr>
        <p:spPr>
          <a:xfrm flipH="1" flipV="1">
            <a:off x="4637689" y="2674838"/>
            <a:ext cx="131" cy="7955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a:stCxn id="181" idx="0"/>
            <a:endCxn id="149" idx="2"/>
          </p:cNvCxnSpPr>
          <p:nvPr/>
        </p:nvCxnSpPr>
        <p:spPr>
          <a:xfrm flipV="1">
            <a:off x="5348502" y="2674838"/>
            <a:ext cx="856" cy="122515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a:stCxn id="182" idx="0"/>
            <a:endCxn id="150" idx="2"/>
          </p:cNvCxnSpPr>
          <p:nvPr/>
        </p:nvCxnSpPr>
        <p:spPr>
          <a:xfrm flipV="1">
            <a:off x="6061029" y="2674838"/>
            <a:ext cx="0" cy="169558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1" name="Rectangle 160"/>
          <p:cNvSpPr/>
          <p:nvPr/>
        </p:nvSpPr>
        <p:spPr>
          <a:xfrm>
            <a:off x="7238414" y="2871196"/>
            <a:ext cx="455881"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700" dirty="0">
              <a:solidFill>
                <a:schemeClr val="tx1"/>
              </a:solidFill>
              <a:cs typeface="Arial" pitchFamily="34" charset="0"/>
            </a:endParaRPr>
          </a:p>
        </p:txBody>
      </p:sp>
      <p:cxnSp>
        <p:nvCxnSpPr>
          <p:cNvPr id="162" name="Straight Arrow Connector 161"/>
          <p:cNvCxnSpPr>
            <a:stCxn id="154" idx="2"/>
          </p:cNvCxnSpPr>
          <p:nvPr/>
        </p:nvCxnSpPr>
        <p:spPr>
          <a:xfrm>
            <a:off x="7963468" y="3538853"/>
            <a:ext cx="1308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6927921" y="3272963"/>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4" name="Elbow Connector 163"/>
          <p:cNvCxnSpPr>
            <a:stCxn id="161" idx="3"/>
            <a:endCxn id="154" idx="3"/>
          </p:cNvCxnSpPr>
          <p:nvPr/>
        </p:nvCxnSpPr>
        <p:spPr>
          <a:xfrm>
            <a:off x="7694295" y="3112808"/>
            <a:ext cx="164646" cy="19160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5" name="Elbow Connector 164"/>
          <p:cNvCxnSpPr>
            <a:stCxn id="184" idx="4"/>
          </p:cNvCxnSpPr>
          <p:nvPr/>
        </p:nvCxnSpPr>
        <p:spPr>
          <a:xfrm rot="16200000" flipH="1">
            <a:off x="7205739" y="2934097"/>
            <a:ext cx="426965" cy="64553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6" name="Elbow Connector 165"/>
          <p:cNvCxnSpPr>
            <a:stCxn id="183" idx="6"/>
          </p:cNvCxnSpPr>
          <p:nvPr/>
        </p:nvCxnSpPr>
        <p:spPr>
          <a:xfrm>
            <a:off x="7010716" y="3275303"/>
            <a:ext cx="729806" cy="391052"/>
          </a:xfrm>
          <a:prstGeom prst="bentConnector3">
            <a:avLst>
              <a:gd name="adj1" fmla="val -30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7" name="Rectangle 166"/>
          <p:cNvSpPr/>
          <p:nvPr/>
        </p:nvSpPr>
        <p:spPr>
          <a:xfrm>
            <a:off x="8077676" y="3472174"/>
            <a:ext cx="466724"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1000" dirty="0">
              <a:solidFill>
                <a:schemeClr val="tx1"/>
              </a:solidFill>
              <a:cs typeface="Arial" pitchFamily="34" charset="0"/>
            </a:endParaRPr>
          </a:p>
        </p:txBody>
      </p:sp>
      <p:cxnSp>
        <p:nvCxnSpPr>
          <p:cNvPr id="168" name="Straight Arrow Connector 167"/>
          <p:cNvCxnSpPr/>
          <p:nvPr/>
        </p:nvCxnSpPr>
        <p:spPr>
          <a:xfrm>
            <a:off x="6927917" y="3858762"/>
            <a:ext cx="114975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a:off x="6927917" y="3027840"/>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67" idx="3"/>
          </p:cNvCxnSpPr>
          <p:nvPr/>
        </p:nvCxnSpPr>
        <p:spPr>
          <a:xfrm>
            <a:off x="8544400" y="3704205"/>
            <a:ext cx="1023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Elbow Connector 170"/>
          <p:cNvCxnSpPr/>
          <p:nvPr/>
        </p:nvCxnSpPr>
        <p:spPr>
          <a:xfrm rot="10800000" flipV="1">
            <a:off x="6927921" y="3704204"/>
            <a:ext cx="1718875" cy="443043"/>
          </a:xfrm>
          <a:prstGeom prst="bentConnector3">
            <a:avLst>
              <a:gd name="adj1" fmla="val -427"/>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2187070" y="1684207"/>
            <a:ext cx="1356807" cy="584775"/>
          </a:xfrm>
          <a:prstGeom prst="rect">
            <a:avLst/>
          </a:prstGeom>
          <a:noFill/>
          <a:ln w="25400">
            <a:solidFill>
              <a:schemeClr val="tx1"/>
            </a:solidFill>
          </a:ln>
        </p:spPr>
        <p:txBody>
          <a:bodyPr wrap="square" rtlCol="0">
            <a:spAutoFit/>
          </a:bodyPr>
          <a:lstStyle/>
          <a:p>
            <a:endParaRPr lang="en-US" sz="700" dirty="0" smtClean="0">
              <a:cs typeface="Arial" pitchFamily="34" charset="0"/>
            </a:endParaRPr>
          </a:p>
          <a:p>
            <a:endParaRPr lang="en-US" sz="700" dirty="0">
              <a:cs typeface="Arial" pitchFamily="34" charset="0"/>
            </a:endParaRPr>
          </a:p>
          <a:p>
            <a:r>
              <a:rPr lang="en-US" dirty="0" smtClean="0">
                <a:cs typeface="Arial" pitchFamily="34" charset="0"/>
              </a:rPr>
              <a:t>New Entry</a:t>
            </a:r>
          </a:p>
        </p:txBody>
      </p:sp>
      <p:sp>
        <p:nvSpPr>
          <p:cNvPr id="173" name="Up-Down Arrow 172"/>
          <p:cNvSpPr/>
          <p:nvPr/>
        </p:nvSpPr>
        <p:spPr>
          <a:xfrm>
            <a:off x="3889578" y="1827102"/>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4" name="Up-Down Arrow 173"/>
          <p:cNvSpPr/>
          <p:nvPr/>
        </p:nvSpPr>
        <p:spPr>
          <a:xfrm>
            <a:off x="4602106"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5" name="Up-Down Arrow 174"/>
          <p:cNvSpPr/>
          <p:nvPr/>
        </p:nvSpPr>
        <p:spPr>
          <a:xfrm>
            <a:off x="5314633"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6" name="Up-Down Arrow 175"/>
          <p:cNvSpPr/>
          <p:nvPr/>
        </p:nvSpPr>
        <p:spPr>
          <a:xfrm>
            <a:off x="6027160"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7" name="Rectangle 176"/>
          <p:cNvSpPr/>
          <p:nvPr/>
        </p:nvSpPr>
        <p:spPr>
          <a:xfrm>
            <a:off x="6149882" y="2830046"/>
            <a:ext cx="2735038" cy="198496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r"/>
            <a:r>
              <a:rPr lang="en-US" dirty="0" err="1" smtClean="0">
                <a:solidFill>
                  <a:schemeClr val="tx1"/>
                </a:solidFill>
                <a:cs typeface="Arial" pitchFamily="34" charset="0"/>
              </a:rPr>
              <a:t>Dequeue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178" name="Rectangle 177"/>
          <p:cNvSpPr/>
          <p:nvPr/>
        </p:nvSpPr>
        <p:spPr>
          <a:xfrm>
            <a:off x="1989974" y="1539237"/>
            <a:ext cx="4586045" cy="125271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r>
              <a:rPr lang="en-US" dirty="0" err="1" smtClean="0">
                <a:solidFill>
                  <a:schemeClr val="tx1"/>
                </a:solidFill>
                <a:cs typeface="Arial" pitchFamily="34" charset="0"/>
              </a:rPr>
              <a:t>Enqueue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179" name="Oval 178"/>
          <p:cNvSpPr/>
          <p:nvPr/>
        </p:nvSpPr>
        <p:spPr>
          <a:xfrm>
            <a:off x="3906482" y="3046400"/>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0" name="Oval 179"/>
          <p:cNvSpPr/>
          <p:nvPr/>
        </p:nvSpPr>
        <p:spPr>
          <a:xfrm>
            <a:off x="4620885" y="3470350"/>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1" name="Oval 180"/>
          <p:cNvSpPr/>
          <p:nvPr/>
        </p:nvSpPr>
        <p:spPr>
          <a:xfrm>
            <a:off x="5331567" y="3899996"/>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2" name="Oval 181"/>
          <p:cNvSpPr/>
          <p:nvPr/>
        </p:nvSpPr>
        <p:spPr>
          <a:xfrm>
            <a:off x="6044094" y="4370424"/>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3" name="Oval 182"/>
          <p:cNvSpPr/>
          <p:nvPr/>
        </p:nvSpPr>
        <p:spPr>
          <a:xfrm>
            <a:off x="6976847" y="3260278"/>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4" name="Oval 183"/>
          <p:cNvSpPr/>
          <p:nvPr/>
        </p:nvSpPr>
        <p:spPr>
          <a:xfrm>
            <a:off x="7079520" y="3013332"/>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85" name="Straight Connector 184"/>
          <p:cNvCxnSpPr/>
          <p:nvPr/>
        </p:nvCxnSpPr>
        <p:spPr>
          <a:xfrm>
            <a:off x="4065023" y="3483187"/>
            <a:ext cx="2214810" cy="1094"/>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4348949" y="3915020"/>
            <a:ext cx="1930884" cy="0"/>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4449445" y="4385448"/>
            <a:ext cx="1830388"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8" name="TextBox 187"/>
          <p:cNvSpPr txBox="1"/>
          <p:nvPr/>
        </p:nvSpPr>
        <p:spPr>
          <a:xfrm>
            <a:off x="2736943" y="2882023"/>
            <a:ext cx="298480" cy="338554"/>
          </a:xfrm>
          <a:prstGeom prst="rect">
            <a:avLst/>
          </a:prstGeom>
          <a:noFill/>
        </p:spPr>
        <p:txBody>
          <a:bodyPr wrap="none" rtlCol="0">
            <a:spAutoFit/>
          </a:bodyPr>
          <a:lstStyle/>
          <a:p>
            <a:r>
              <a:rPr lang="en-US" sz="1600" dirty="0" smtClean="0"/>
              <a:t>4</a:t>
            </a:r>
            <a:endParaRPr lang="en-US" sz="1600" dirty="0"/>
          </a:p>
        </p:txBody>
      </p:sp>
      <p:sp>
        <p:nvSpPr>
          <p:cNvPr id="189" name="TextBox 188"/>
          <p:cNvSpPr txBox="1"/>
          <p:nvPr/>
        </p:nvSpPr>
        <p:spPr>
          <a:xfrm>
            <a:off x="1977328" y="3336687"/>
            <a:ext cx="412292" cy="338554"/>
          </a:xfrm>
          <a:prstGeom prst="rect">
            <a:avLst/>
          </a:prstGeom>
          <a:noFill/>
        </p:spPr>
        <p:txBody>
          <a:bodyPr wrap="none" rtlCol="0">
            <a:spAutoFit/>
          </a:bodyPr>
          <a:lstStyle/>
          <a:p>
            <a:r>
              <a:rPr lang="en-US" sz="1600" dirty="0" smtClean="0"/>
              <a:t>15</a:t>
            </a:r>
            <a:endParaRPr lang="en-US" sz="1600" dirty="0"/>
          </a:p>
        </p:txBody>
      </p:sp>
      <p:sp>
        <p:nvSpPr>
          <p:cNvPr id="190" name="TextBox 189"/>
          <p:cNvSpPr txBox="1"/>
          <p:nvPr/>
        </p:nvSpPr>
        <p:spPr>
          <a:xfrm>
            <a:off x="3424993" y="3329915"/>
            <a:ext cx="298480" cy="338554"/>
          </a:xfrm>
          <a:prstGeom prst="rect">
            <a:avLst/>
          </a:prstGeom>
          <a:noFill/>
        </p:spPr>
        <p:txBody>
          <a:bodyPr wrap="none" rtlCol="0">
            <a:spAutoFit/>
          </a:bodyPr>
          <a:lstStyle/>
          <a:p>
            <a:r>
              <a:rPr lang="en-US" sz="1600" dirty="0"/>
              <a:t>7</a:t>
            </a:r>
          </a:p>
        </p:txBody>
      </p:sp>
      <p:sp>
        <p:nvSpPr>
          <p:cNvPr id="191" name="TextBox 190"/>
          <p:cNvSpPr txBox="1"/>
          <p:nvPr/>
        </p:nvSpPr>
        <p:spPr>
          <a:xfrm>
            <a:off x="1614581" y="3757114"/>
            <a:ext cx="412292" cy="338554"/>
          </a:xfrm>
          <a:prstGeom prst="rect">
            <a:avLst/>
          </a:prstGeom>
          <a:noFill/>
        </p:spPr>
        <p:txBody>
          <a:bodyPr wrap="none" rtlCol="0">
            <a:spAutoFit/>
          </a:bodyPr>
          <a:lstStyle/>
          <a:p>
            <a:r>
              <a:rPr lang="en-US" sz="1600" dirty="0" smtClean="0"/>
              <a:t>16</a:t>
            </a:r>
            <a:endParaRPr lang="en-US" sz="1600" dirty="0"/>
          </a:p>
        </p:txBody>
      </p:sp>
      <p:sp>
        <p:nvSpPr>
          <p:cNvPr id="192" name="TextBox 191"/>
          <p:cNvSpPr txBox="1"/>
          <p:nvPr/>
        </p:nvSpPr>
        <p:spPr>
          <a:xfrm>
            <a:off x="3039539" y="3770769"/>
            <a:ext cx="412292" cy="338554"/>
          </a:xfrm>
          <a:prstGeom prst="rect">
            <a:avLst/>
          </a:prstGeom>
          <a:noFill/>
        </p:spPr>
        <p:txBody>
          <a:bodyPr wrap="none" rtlCol="0">
            <a:spAutoFit/>
          </a:bodyPr>
          <a:lstStyle/>
          <a:p>
            <a:r>
              <a:rPr lang="en-US" sz="1600" dirty="0" smtClean="0"/>
              <a:t>30</a:t>
            </a:r>
            <a:endParaRPr lang="en-US" sz="1600" dirty="0"/>
          </a:p>
        </p:txBody>
      </p:sp>
      <p:sp>
        <p:nvSpPr>
          <p:cNvPr id="193" name="TextBox 192"/>
          <p:cNvSpPr txBox="1"/>
          <p:nvPr/>
        </p:nvSpPr>
        <p:spPr>
          <a:xfrm>
            <a:off x="3751617" y="3756482"/>
            <a:ext cx="412292" cy="338554"/>
          </a:xfrm>
          <a:prstGeom prst="rect">
            <a:avLst/>
          </a:prstGeom>
          <a:noFill/>
        </p:spPr>
        <p:txBody>
          <a:bodyPr wrap="none" rtlCol="0">
            <a:spAutoFit/>
          </a:bodyPr>
          <a:lstStyle/>
          <a:p>
            <a:r>
              <a:rPr lang="en-US" sz="1600" dirty="0" smtClean="0"/>
              <a:t>35</a:t>
            </a:r>
            <a:endParaRPr lang="en-US" sz="1600" dirty="0"/>
          </a:p>
        </p:txBody>
      </p:sp>
      <p:sp>
        <p:nvSpPr>
          <p:cNvPr id="194" name="TextBox 193"/>
          <p:cNvSpPr txBox="1"/>
          <p:nvPr/>
        </p:nvSpPr>
        <p:spPr>
          <a:xfrm>
            <a:off x="1414278" y="4177396"/>
            <a:ext cx="412292" cy="338554"/>
          </a:xfrm>
          <a:prstGeom prst="rect">
            <a:avLst/>
          </a:prstGeom>
          <a:noFill/>
        </p:spPr>
        <p:txBody>
          <a:bodyPr wrap="none" rtlCol="0">
            <a:spAutoFit/>
          </a:bodyPr>
          <a:lstStyle/>
          <a:p>
            <a:r>
              <a:rPr lang="en-US" sz="1600" dirty="0"/>
              <a:t>1</a:t>
            </a:r>
            <a:r>
              <a:rPr lang="en-US" sz="1600" dirty="0" smtClean="0"/>
              <a:t>7</a:t>
            </a:r>
            <a:endParaRPr lang="en-US" sz="1600" dirty="0"/>
          </a:p>
        </p:txBody>
      </p:sp>
      <p:sp>
        <p:nvSpPr>
          <p:cNvPr id="195" name="TextBox 194"/>
          <p:cNvSpPr txBox="1"/>
          <p:nvPr/>
        </p:nvSpPr>
        <p:spPr>
          <a:xfrm>
            <a:off x="1781302" y="4175822"/>
            <a:ext cx="412292" cy="338554"/>
          </a:xfrm>
          <a:prstGeom prst="rect">
            <a:avLst/>
          </a:prstGeom>
          <a:noFill/>
        </p:spPr>
        <p:txBody>
          <a:bodyPr wrap="none" rtlCol="0">
            <a:spAutoFit/>
          </a:bodyPr>
          <a:lstStyle/>
          <a:p>
            <a:r>
              <a:rPr lang="en-US" sz="1600" dirty="0" smtClean="0"/>
              <a:t>18</a:t>
            </a:r>
            <a:endParaRPr lang="en-US" sz="1600" dirty="0"/>
          </a:p>
        </p:txBody>
      </p:sp>
      <p:sp>
        <p:nvSpPr>
          <p:cNvPr id="196" name="TextBox 195"/>
          <p:cNvSpPr txBox="1"/>
          <p:nvPr/>
        </p:nvSpPr>
        <p:spPr>
          <a:xfrm>
            <a:off x="2156169" y="4180581"/>
            <a:ext cx="412292" cy="338554"/>
          </a:xfrm>
          <a:prstGeom prst="rect">
            <a:avLst/>
          </a:prstGeom>
          <a:noFill/>
        </p:spPr>
        <p:txBody>
          <a:bodyPr wrap="none" rtlCol="0">
            <a:spAutoFit/>
          </a:bodyPr>
          <a:lstStyle/>
          <a:p>
            <a:r>
              <a:rPr lang="en-US" sz="1600" dirty="0" smtClean="0"/>
              <a:t>28</a:t>
            </a:r>
            <a:endParaRPr lang="en-US" sz="1600" dirty="0"/>
          </a:p>
        </p:txBody>
      </p:sp>
      <p:sp>
        <p:nvSpPr>
          <p:cNvPr id="197" name="TextBox 196"/>
          <p:cNvSpPr txBox="1"/>
          <p:nvPr/>
        </p:nvSpPr>
        <p:spPr>
          <a:xfrm>
            <a:off x="1712690" y="-304800"/>
            <a:ext cx="412292" cy="338554"/>
          </a:xfrm>
          <a:prstGeom prst="rect">
            <a:avLst/>
          </a:prstGeom>
          <a:noFill/>
        </p:spPr>
        <p:txBody>
          <a:bodyPr wrap="none" rtlCol="0">
            <a:spAutoFit/>
          </a:bodyPr>
          <a:lstStyle/>
          <a:p>
            <a:r>
              <a:rPr lang="en-US" sz="1600" dirty="0" smtClean="0"/>
              <a:t>20</a:t>
            </a:r>
            <a:endParaRPr lang="en-US" sz="1600" dirty="0"/>
          </a:p>
        </p:txBody>
      </p:sp>
      <p:sp>
        <p:nvSpPr>
          <p:cNvPr id="198" name="Oval 197"/>
          <p:cNvSpPr/>
          <p:nvPr/>
        </p:nvSpPr>
        <p:spPr>
          <a:xfrm>
            <a:off x="2550939" y="4195910"/>
            <a:ext cx="327623" cy="29750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99" name="TextBox 198"/>
          <p:cNvSpPr txBox="1"/>
          <p:nvPr/>
        </p:nvSpPr>
        <p:spPr>
          <a:xfrm>
            <a:off x="2336069" y="3769815"/>
            <a:ext cx="412292" cy="338554"/>
          </a:xfrm>
          <a:prstGeom prst="rect">
            <a:avLst/>
          </a:prstGeom>
          <a:noFill/>
        </p:spPr>
        <p:txBody>
          <a:bodyPr wrap="none" rtlCol="0">
            <a:spAutoFit/>
          </a:bodyPr>
          <a:lstStyle/>
          <a:p>
            <a:r>
              <a:rPr lang="en-US" sz="1600" dirty="0" smtClean="0"/>
              <a:t>25</a:t>
            </a:r>
            <a:endParaRPr lang="en-US" sz="1600" dirty="0"/>
          </a:p>
        </p:txBody>
      </p:sp>
      <p:sp>
        <p:nvSpPr>
          <p:cNvPr id="102" name="TextBox 101"/>
          <p:cNvSpPr txBox="1"/>
          <p:nvPr/>
        </p:nvSpPr>
        <p:spPr>
          <a:xfrm>
            <a:off x="3824793" y="4673025"/>
            <a:ext cx="1557577" cy="369332"/>
          </a:xfrm>
          <a:prstGeom prst="rect">
            <a:avLst/>
          </a:prstGeom>
          <a:noFill/>
          <a:ln w="25400">
            <a:noFill/>
          </a:ln>
        </p:spPr>
        <p:txBody>
          <a:bodyPr wrap="square" rtlCol="0">
            <a:spAutoFit/>
          </a:bodyPr>
          <a:lstStyle/>
          <a:p>
            <a:r>
              <a:rPr lang="en-US" dirty="0" err="1" smtClean="0">
                <a:solidFill>
                  <a:srgbClr val="FF0000"/>
                </a:solidFill>
                <a:cs typeface="Arial" pitchFamily="34" charset="0"/>
              </a:rPr>
              <a:t>Enqueuing</a:t>
            </a:r>
            <a:endParaRPr lang="en-US" dirty="0" smtClean="0">
              <a:solidFill>
                <a:srgbClr val="FF0000"/>
              </a:solidFill>
              <a:cs typeface="Arial" pitchFamily="34" charset="0"/>
            </a:endParaRPr>
          </a:p>
        </p:txBody>
      </p:sp>
    </p:spTree>
    <p:extLst>
      <p:ext uri="{BB962C8B-B14F-4D97-AF65-F5344CB8AC3E}">
        <p14:creationId xmlns:p14="http://schemas.microsoft.com/office/powerpoint/2010/main" val="395440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2.77778E-6 -2.59259E-6 L 0.09375 0.28889 " pathEditMode="relative" ptsTypes="AA">
                                      <p:cBhvr>
                                        <p:cTn id="11" dur="2000" fill="hold"/>
                                        <p:tgtEl>
                                          <p:spTgt spid="197"/>
                                        </p:tgtEl>
                                        <p:attrNameLst>
                                          <p:attrName>ppt_x</p:attrName>
                                          <p:attrName>ppt_y</p:attrName>
                                        </p:attrNameLst>
                                      </p:cBhvr>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fade">
                                      <p:cBhvr>
                                        <p:cTn id="15" dur="500"/>
                                        <p:tgtEl>
                                          <p:spTgt spid="101"/>
                                        </p:tgtEl>
                                      </p:cBhvr>
                                    </p:animEffect>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grpId="0" nodeType="clickEffect">
                                  <p:stCondLst>
                                    <p:cond delay="0"/>
                                  </p:stCondLst>
                                  <p:childTnLst>
                                    <p:animMotion origin="layout" path="M 0.00087 0.0007 L 0.10712 -0.00902 L 0.11129 -0.07847 " pathEditMode="relative" ptsTypes="AAA">
                                      <p:cBhvr>
                                        <p:cTn id="19" dur="2000" fill="hold"/>
                                        <p:tgtEl>
                                          <p:spTgt spid="188"/>
                                        </p:tgtEl>
                                        <p:attrNameLst>
                                          <p:attrName>ppt_x</p:attrName>
                                          <p:attrName>ppt_y</p:attrName>
                                        </p:attrNameLst>
                                      </p:cBhvr>
                                    </p:animMotion>
                                  </p:childTnLst>
                                </p:cTn>
                              </p:par>
                              <p:par>
                                <p:cTn id="20" presetID="0" presetClass="path" presetSubtype="0" accel="50000" decel="50000" fill="hold" grpId="0" nodeType="withEffect">
                                  <p:stCondLst>
                                    <p:cond delay="0"/>
                                  </p:stCondLst>
                                  <p:childTnLst>
                                    <p:animMotion origin="layout" path="M -1.11111E-6 1.48148E-6 L 0.26459 -0.00973 L 0.26875 -0.14028 " pathEditMode="relative" ptsTypes="AAA">
                                      <p:cBhvr>
                                        <p:cTn id="21" dur="2000" fill="hold"/>
                                        <p:tgtEl>
                                          <p:spTgt spid="189"/>
                                        </p:tgtEl>
                                        <p:attrNameLst>
                                          <p:attrName>ppt_x</p:attrName>
                                          <p:attrName>ppt_y</p:attrName>
                                        </p:attrNameLst>
                                      </p:cBhvr>
                                    </p:animMotion>
                                  </p:childTnLst>
                                </p:cTn>
                              </p:par>
                              <p:par>
                                <p:cTn id="22" presetID="0" presetClass="path" presetSubtype="0" accel="50000" decel="50000" fill="hold" grpId="0" nodeType="withEffect">
                                  <p:stCondLst>
                                    <p:cond delay="0"/>
                                  </p:stCondLst>
                                  <p:childTnLst>
                                    <p:animMotion origin="layout" path="M 1.66667E-6 0.00046 L 0.30104 -0.01065 L 0.30625 -0.20231 " pathEditMode="relative" ptsTypes="AAA">
                                      <p:cBhvr>
                                        <p:cTn id="23" dur="2000" fill="hold"/>
                                        <p:tgtEl>
                                          <p:spTgt spid="199"/>
                                        </p:tgtEl>
                                        <p:attrNameLst>
                                          <p:attrName>ppt_x</p:attrName>
                                          <p:attrName>ppt_y</p:attrName>
                                        </p:attrNameLst>
                                      </p:cBhvr>
                                    </p:animMotion>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grpId="1" nodeType="clickEffect">
                                  <p:stCondLst>
                                    <p:cond delay="0"/>
                                  </p:stCondLst>
                                  <p:childTnLst>
                                    <p:animMotion origin="layout" path="M 0.09375 0.28889 L 0.17917 0.2625 L 0.36458 0.2625 L 0.37396 0.39306 " pathEditMode="relative" ptsTypes="AAAA">
                                      <p:cBhvr>
                                        <p:cTn id="27" dur="2000" fill="hold"/>
                                        <p:tgtEl>
                                          <p:spTgt spid="197"/>
                                        </p:tgtEl>
                                        <p:attrNameLst>
                                          <p:attrName>ppt_x</p:attrName>
                                          <p:attrName>ppt_y</p:attrName>
                                        </p:attrNameLst>
                                      </p:cBhvr>
                                    </p:animMotion>
                                  </p:childTnLst>
                                </p:cTn>
                              </p:par>
                              <p:par>
                                <p:cTn id="28" presetID="0" presetClass="path" presetSubtype="0" accel="50000" decel="50000" fill="hold" grpId="1" nodeType="withEffect">
                                  <p:stCondLst>
                                    <p:cond delay="900"/>
                                  </p:stCondLst>
                                  <p:childTnLst>
                                    <p:animMotion origin="layout" path="M 0.30625 -0.20231 L 0.33229 -0.23009 L 0.36771 -0.2287 L 0.38646 -0.2037 " pathEditMode="relative" ptsTypes="AAAA">
                                      <p:cBhvr>
                                        <p:cTn id="29" dur="1100" fill="hold"/>
                                        <p:tgtEl>
                                          <p:spTgt spid="199"/>
                                        </p:tgtEl>
                                        <p:attrNameLst>
                                          <p:attrName>ppt_x</p:attrName>
                                          <p:attrName>ppt_y</p:attrName>
                                        </p:attrNameLst>
                                      </p:cBhvr>
                                    </p:animMotion>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grpId="1" nodeType="clickEffect">
                                  <p:stCondLst>
                                    <p:cond delay="0"/>
                                  </p:stCondLst>
                                  <p:childTnLst>
                                    <p:animMotion origin="layout" path="M 0.11129 -0.07847 L 0.104 -0.00625 L -0.00121 0.00209 " pathEditMode="relative" ptsTypes="AAA">
                                      <p:cBhvr>
                                        <p:cTn id="33" dur="2000" fill="hold"/>
                                        <p:tgtEl>
                                          <p:spTgt spid="188"/>
                                        </p:tgtEl>
                                        <p:attrNameLst>
                                          <p:attrName>ppt_x</p:attrName>
                                          <p:attrName>ppt_y</p:attrName>
                                        </p:attrNameLst>
                                      </p:cBhvr>
                                    </p:animMotion>
                                  </p:childTnLst>
                                </p:cTn>
                              </p:par>
                              <p:par>
                                <p:cTn id="34" presetID="0" presetClass="path" presetSubtype="0" accel="50000" decel="50000" fill="hold" grpId="1" nodeType="withEffect">
                                  <p:stCondLst>
                                    <p:cond delay="0"/>
                                  </p:stCondLst>
                                  <p:childTnLst>
                                    <p:animMotion origin="layout" path="M 0.26876 -0.14028 L 0.26563 -0.00973 L -0.00208 -0.00139 " pathEditMode="relative" ptsTypes="AAA">
                                      <p:cBhvr>
                                        <p:cTn id="35" dur="2000" fill="hold"/>
                                        <p:tgtEl>
                                          <p:spTgt spid="189"/>
                                        </p:tgtEl>
                                        <p:attrNameLst>
                                          <p:attrName>ppt_x</p:attrName>
                                          <p:attrName>ppt_y</p:attrName>
                                        </p:attrNameLst>
                                      </p:cBhvr>
                                    </p:animMotion>
                                  </p:childTnLst>
                                </p:cTn>
                              </p:par>
                              <p:par>
                                <p:cTn id="36" presetID="0" presetClass="path" presetSubtype="0" accel="50000" decel="50000" fill="hold" grpId="2" nodeType="withEffect">
                                  <p:stCondLst>
                                    <p:cond delay="0"/>
                                  </p:stCondLst>
                                  <p:childTnLst>
                                    <p:animMotion origin="layout" path="M 0.37431 0.39329 L 0.3691 0.58356 L 0.06806 0.59606 " pathEditMode="relative" ptsTypes="AAA">
                                      <p:cBhvr>
                                        <p:cTn id="37" dur="2000" fill="hold"/>
                                        <p:tgtEl>
                                          <p:spTgt spid="197"/>
                                        </p:tgtEl>
                                        <p:attrNameLst>
                                          <p:attrName>ppt_x</p:attrName>
                                          <p:attrName>ppt_y</p:attrName>
                                        </p:attrNameLst>
                                      </p:cBhvr>
                                    </p:animMotion>
                                  </p:childTnLst>
                                </p:cTn>
                              </p:par>
                              <p:par>
                                <p:cTn id="38" presetID="0" presetClass="path" presetSubtype="0" accel="50000" decel="50000" fill="hold" grpId="2" nodeType="withEffect">
                                  <p:stCondLst>
                                    <p:cond delay="0"/>
                                  </p:stCondLst>
                                  <p:childTnLst>
                                    <p:animMotion origin="layout" path="M 0.38646 -0.2037 L 0.375 -0.17731 L 0.37708 0.05741 L 0.01875 0.06019 " pathEditMode="relative" ptsTypes="AAAA">
                                      <p:cBhvr>
                                        <p:cTn id="39" dur="2000" fill="hold"/>
                                        <p:tgtEl>
                                          <p:spTgt spid="199"/>
                                        </p:tgtEl>
                                        <p:attrNameLst>
                                          <p:attrName>ppt_x</p:attrName>
                                          <p:attrName>ppt_y</p:attrName>
                                        </p:attrNameLst>
                                      </p:cBhvr>
                                    </p:animMotion>
                                  </p:childTnLst>
                                </p:cTn>
                              </p:par>
                              <p:par>
                                <p:cTn id="40" presetID="10" presetClass="entr" presetSubtype="0" fill="hold" grpId="0" nodeType="withEffect">
                                  <p:stCondLst>
                                    <p:cond delay="500"/>
                                  </p:stCondLst>
                                  <p:childTnLst>
                                    <p:set>
                                      <p:cBhvr>
                                        <p:cTn id="41" dur="1" fill="hold">
                                          <p:stCondLst>
                                            <p:cond delay="0"/>
                                          </p:stCondLst>
                                        </p:cTn>
                                        <p:tgtEl>
                                          <p:spTgt spid="198"/>
                                        </p:tgtEl>
                                        <p:attrNameLst>
                                          <p:attrName>style.visibility</p:attrName>
                                        </p:attrNameLst>
                                      </p:cBhvr>
                                      <p:to>
                                        <p:strVal val="visible"/>
                                      </p:to>
                                    </p:set>
                                    <p:animEffect transition="in" filter="fade">
                                      <p:cBhvr>
                                        <p:cTn id="42" dur="1200"/>
                                        <p:tgtEl>
                                          <p:spTgt spid="198"/>
                                        </p:tgtEl>
                                      </p:cBhvr>
                                    </p:animEffect>
                                  </p:childTnLst>
                                </p:cTn>
                              </p:par>
                            </p:childTnLst>
                          </p:cTn>
                        </p:par>
                        <p:par>
                          <p:cTn id="43" fill="hold">
                            <p:stCondLst>
                              <p:cond delay="2000"/>
                            </p:stCondLst>
                            <p:childTnLst>
                              <p:par>
                                <p:cTn id="44" presetID="10" presetClass="exit" presetSubtype="0" fill="hold" grpId="1" nodeType="afterEffect">
                                  <p:stCondLst>
                                    <p:cond delay="0"/>
                                  </p:stCondLst>
                                  <p:childTnLst>
                                    <p:animEffect transition="out" filter="fade">
                                      <p:cBhvr>
                                        <p:cTn id="45" dur="500"/>
                                        <p:tgtEl>
                                          <p:spTgt spid="101"/>
                                        </p:tgtEl>
                                      </p:cBhvr>
                                    </p:animEffect>
                                    <p:set>
                                      <p:cBhvr>
                                        <p:cTn id="46" dur="1" fill="hold">
                                          <p:stCondLst>
                                            <p:cond delay="499"/>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1" grpId="1" animBg="1"/>
      <p:bldP spid="188" grpId="0"/>
      <p:bldP spid="188" grpId="1"/>
      <p:bldP spid="189" grpId="0"/>
      <p:bldP spid="189" grpId="1"/>
      <p:bldP spid="197" grpId="0"/>
      <p:bldP spid="197" grpId="1"/>
      <p:bldP spid="197" grpId="2"/>
      <p:bldP spid="198" grpId="0" animBg="1"/>
      <p:bldP spid="199" grpId="0"/>
      <p:bldP spid="199" grpId="1"/>
      <p:bldP spid="199" grpId="2"/>
      <p:bldP spid="10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latin typeface="Arial(Body)"/>
                <a:cs typeface="Arial(Body)"/>
              </a:rPr>
              <a:t>Hardware Priority Queue Architecture</a:t>
            </a:r>
            <a:endParaRPr lang="en-US" sz="3200" dirty="0" smtClean="0">
              <a:latin typeface="Arial(Body)"/>
              <a:cs typeface="Arial(Body)"/>
            </a:endParaRPr>
          </a:p>
        </p:txBody>
      </p:sp>
      <p:sp>
        <p:nvSpPr>
          <p:cNvPr id="6" name="Rectangle 5"/>
          <p:cNvSpPr/>
          <p:nvPr/>
        </p:nvSpPr>
        <p:spPr>
          <a:xfrm>
            <a:off x="180422" y="5105400"/>
            <a:ext cx="8694443" cy="1477328"/>
          </a:xfrm>
          <a:prstGeom prst="rect">
            <a:avLst/>
          </a:prstGeom>
        </p:spPr>
        <p:txBody>
          <a:bodyPr wrap="square">
            <a:spAutoFit/>
          </a:bodyPr>
          <a:lstStyle/>
          <a:p>
            <a:pPr marL="285750" indent="-285750">
              <a:spcBef>
                <a:spcPts val="12"/>
              </a:spcBef>
              <a:buFont typeface="Arial"/>
              <a:buChar char="•"/>
            </a:pPr>
            <a:r>
              <a:rPr lang="en-US" dirty="0">
                <a:latin typeface="Arial(Body)"/>
                <a:cs typeface="Arial(Body)"/>
              </a:rPr>
              <a:t>E</a:t>
            </a:r>
            <a:r>
              <a:rPr lang="en-US" dirty="0" smtClean="0">
                <a:latin typeface="Arial(Body)"/>
                <a:cs typeface="Arial(Body)"/>
              </a:rPr>
              <a:t>ach level of the heap is stored in a separate Block RAM.</a:t>
            </a:r>
          </a:p>
          <a:p>
            <a:pPr marL="285750" indent="-285750">
              <a:spcBef>
                <a:spcPts val="12"/>
              </a:spcBef>
              <a:buFont typeface="Arial"/>
              <a:buChar char="•"/>
            </a:pPr>
            <a:r>
              <a:rPr lang="en-US" dirty="0">
                <a:latin typeface="Arial(Body)"/>
                <a:cs typeface="Arial(Body)"/>
              </a:rPr>
              <a:t>A</a:t>
            </a:r>
            <a:r>
              <a:rPr lang="en-US" dirty="0" smtClean="0">
                <a:latin typeface="Arial(Body)"/>
                <a:cs typeface="Arial(Body)"/>
              </a:rPr>
              <a:t>ddress </a:t>
            </a:r>
            <a:r>
              <a:rPr lang="en-US" dirty="0">
                <a:latin typeface="Arial(Body)"/>
                <a:cs typeface="Arial(Body)"/>
              </a:rPr>
              <a:t>decoder generates addresses and control signals for the </a:t>
            </a:r>
            <a:r>
              <a:rPr lang="en-US" dirty="0" smtClean="0">
                <a:latin typeface="Arial(Body)"/>
                <a:cs typeface="Arial(Body)"/>
              </a:rPr>
              <a:t>BRAMs.</a:t>
            </a:r>
          </a:p>
          <a:p>
            <a:pPr marL="285750" indent="-285750">
              <a:spcBef>
                <a:spcPts val="12"/>
              </a:spcBef>
              <a:buFont typeface="Arial"/>
              <a:buChar char="•"/>
            </a:pPr>
            <a:r>
              <a:rPr lang="en-US" dirty="0" smtClean="0">
                <a:latin typeface="Arial(Body)"/>
                <a:cs typeface="Arial(Body)"/>
              </a:rPr>
              <a:t>Queue Manager </a:t>
            </a:r>
            <a:r>
              <a:rPr lang="en-US" dirty="0">
                <a:latin typeface="Arial(Body)"/>
                <a:cs typeface="Arial(Body)"/>
              </a:rPr>
              <a:t>provides the necessary interface and executes operations on the queue</a:t>
            </a:r>
            <a:r>
              <a:rPr lang="en-US" dirty="0" smtClean="0">
                <a:latin typeface="Arial(Body)"/>
                <a:cs typeface="Arial(Body)"/>
              </a:rPr>
              <a:t>.</a:t>
            </a:r>
          </a:p>
          <a:p>
            <a:pPr>
              <a:spcBef>
                <a:spcPts val="12"/>
              </a:spcBef>
            </a:pPr>
            <a:endParaRPr lang="en-US" dirty="0">
              <a:latin typeface="Arial(Body)"/>
              <a:cs typeface="Arial(Body)"/>
            </a:endParaRPr>
          </a:p>
        </p:txBody>
      </p:sp>
      <p:sp>
        <p:nvSpPr>
          <p:cNvPr id="7" name="TextBox 6"/>
          <p:cNvSpPr txBox="1"/>
          <p:nvPr/>
        </p:nvSpPr>
        <p:spPr>
          <a:xfrm>
            <a:off x="180422" y="838200"/>
            <a:ext cx="8823152" cy="647870"/>
          </a:xfrm>
          <a:prstGeom prst="rect">
            <a:avLst/>
          </a:prstGeom>
          <a:noFill/>
        </p:spPr>
        <p:txBody>
          <a:bodyPr wrap="square" rtlCol="0">
            <a:spAutoFit/>
          </a:bodyPr>
          <a:lstStyle/>
          <a:p>
            <a:pPr marL="285750" indent="-285750">
              <a:spcBef>
                <a:spcPts val="12"/>
              </a:spcBef>
              <a:buFont typeface="Arial"/>
              <a:buChar char="•"/>
            </a:pPr>
            <a:r>
              <a:rPr lang="en-US" dirty="0">
                <a:latin typeface="Arial(Body)"/>
                <a:cs typeface="Arial(Body)"/>
              </a:rPr>
              <a:t>H</a:t>
            </a:r>
            <a:r>
              <a:rPr lang="en-US" dirty="0" smtClean="0">
                <a:solidFill>
                  <a:schemeClr val="tx1"/>
                </a:solidFill>
                <a:latin typeface="Arial(Body)"/>
                <a:cs typeface="Arial(Body)"/>
              </a:rPr>
              <a:t>ardware implementation of a conventional binary heap.</a:t>
            </a:r>
          </a:p>
          <a:p>
            <a:pPr marL="285750" indent="-285750">
              <a:spcBef>
                <a:spcPts val="12"/>
              </a:spcBef>
              <a:buFont typeface="Arial"/>
              <a:buChar char="•"/>
            </a:pPr>
            <a:r>
              <a:rPr lang="en-US" dirty="0">
                <a:latin typeface="Arial(Body)"/>
                <a:cs typeface="Arial(Body)"/>
              </a:rPr>
              <a:t>S</a:t>
            </a:r>
            <a:r>
              <a:rPr lang="en-US" dirty="0" smtClean="0">
                <a:solidFill>
                  <a:schemeClr val="tx1"/>
                </a:solidFill>
                <a:latin typeface="Arial(Body)"/>
                <a:cs typeface="Arial(Body)"/>
              </a:rPr>
              <a:t>upports </a:t>
            </a:r>
            <a:r>
              <a:rPr lang="en-US" dirty="0" err="1" smtClean="0">
                <a:solidFill>
                  <a:schemeClr val="tx1"/>
                </a:solidFill>
                <a:latin typeface="Arial(Body)"/>
                <a:cs typeface="Arial(Body)"/>
              </a:rPr>
              <a:t>enqueue</a:t>
            </a:r>
            <a:r>
              <a:rPr lang="en-US" dirty="0" smtClean="0">
                <a:solidFill>
                  <a:schemeClr val="tx1"/>
                </a:solidFill>
                <a:latin typeface="Arial(Body)"/>
                <a:cs typeface="Arial(Body)"/>
              </a:rPr>
              <a:t> in O(1) time and </a:t>
            </a:r>
            <a:r>
              <a:rPr lang="en-US" dirty="0" err="1" smtClean="0">
                <a:solidFill>
                  <a:schemeClr val="tx1"/>
                </a:solidFill>
                <a:latin typeface="Arial(Body)"/>
                <a:cs typeface="Arial(Body)"/>
              </a:rPr>
              <a:t>dequeue</a:t>
            </a:r>
            <a:r>
              <a:rPr lang="en-US" dirty="0" smtClean="0">
                <a:solidFill>
                  <a:schemeClr val="tx1"/>
                </a:solidFill>
                <a:latin typeface="Arial(Body)"/>
                <a:cs typeface="Arial(Body)"/>
              </a:rPr>
              <a:t> in O(log n) time.</a:t>
            </a:r>
          </a:p>
        </p:txBody>
      </p:sp>
      <p:sp>
        <p:nvSpPr>
          <p:cNvPr id="101" name="Oval 100"/>
          <p:cNvSpPr/>
          <p:nvPr/>
        </p:nvSpPr>
        <p:spPr>
          <a:xfrm>
            <a:off x="2556877" y="4183588"/>
            <a:ext cx="326830"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2" name="Left-Right Arrow 101"/>
          <p:cNvSpPr/>
          <p:nvPr/>
        </p:nvSpPr>
        <p:spPr>
          <a:xfrm>
            <a:off x="3541296" y="1717766"/>
            <a:ext cx="2931291" cy="9759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 name="Oval 102"/>
          <p:cNvSpPr/>
          <p:nvPr/>
        </p:nvSpPr>
        <p:spPr>
          <a:xfrm>
            <a:off x="2743200" y="2887276"/>
            <a:ext cx="319216" cy="30358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0" name="Oval 199"/>
          <p:cNvSpPr/>
          <p:nvPr/>
        </p:nvSpPr>
        <p:spPr>
          <a:xfrm>
            <a:off x="2032542" y="3329275"/>
            <a:ext cx="319216" cy="30358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1" name="Oval 200"/>
          <p:cNvSpPr/>
          <p:nvPr/>
        </p:nvSpPr>
        <p:spPr>
          <a:xfrm>
            <a:off x="3404023" y="3324594"/>
            <a:ext cx="319216" cy="3035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2" name="Oval 201"/>
          <p:cNvSpPr/>
          <p:nvPr/>
        </p:nvSpPr>
        <p:spPr>
          <a:xfrm>
            <a:off x="1661746" y="3758650"/>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3" name="Oval 202"/>
          <p:cNvSpPr/>
          <p:nvPr/>
        </p:nvSpPr>
        <p:spPr>
          <a:xfrm>
            <a:off x="2370560" y="3772939"/>
            <a:ext cx="330284" cy="2907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4" name="Oval 203"/>
          <p:cNvSpPr/>
          <p:nvPr/>
        </p:nvSpPr>
        <p:spPr>
          <a:xfrm>
            <a:off x="3079374" y="3776639"/>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5" name="Oval 204"/>
          <p:cNvSpPr/>
          <p:nvPr/>
        </p:nvSpPr>
        <p:spPr>
          <a:xfrm>
            <a:off x="3788188" y="3758650"/>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6" name="Oval 205"/>
          <p:cNvSpPr/>
          <p:nvPr/>
        </p:nvSpPr>
        <p:spPr>
          <a:xfrm>
            <a:off x="1468426" y="4183588"/>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7" name="Oval 206"/>
          <p:cNvSpPr/>
          <p:nvPr/>
        </p:nvSpPr>
        <p:spPr>
          <a:xfrm>
            <a:off x="1831243" y="4183588"/>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8" name="Oval 207"/>
          <p:cNvSpPr/>
          <p:nvPr/>
        </p:nvSpPr>
        <p:spPr>
          <a:xfrm>
            <a:off x="2194060" y="4183588"/>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09" name="Oval 208"/>
          <p:cNvSpPr/>
          <p:nvPr/>
        </p:nvSpPr>
        <p:spPr>
          <a:xfrm>
            <a:off x="2918901"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0" name="Oval 209"/>
          <p:cNvSpPr/>
          <p:nvPr/>
        </p:nvSpPr>
        <p:spPr>
          <a:xfrm>
            <a:off x="3281718"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1" name="Oval 210"/>
          <p:cNvSpPr/>
          <p:nvPr/>
        </p:nvSpPr>
        <p:spPr>
          <a:xfrm>
            <a:off x="3644535"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12" name="Oval 211"/>
          <p:cNvSpPr/>
          <p:nvPr/>
        </p:nvSpPr>
        <p:spPr>
          <a:xfrm>
            <a:off x="4007354" y="4183588"/>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cxnSp>
        <p:nvCxnSpPr>
          <p:cNvPr id="213" name="Straight Arrow Connector 212"/>
          <p:cNvCxnSpPr>
            <a:stCxn id="103" idx="3"/>
            <a:endCxn id="200" idx="7"/>
          </p:cNvCxnSpPr>
          <p:nvPr/>
        </p:nvCxnSpPr>
        <p:spPr>
          <a:xfrm flipH="1">
            <a:off x="2305010" y="3146399"/>
            <a:ext cx="484938" cy="2273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a:stCxn id="200" idx="3"/>
            <a:endCxn id="202" idx="7"/>
          </p:cNvCxnSpPr>
          <p:nvPr/>
        </p:nvCxnSpPr>
        <p:spPr>
          <a:xfrm flipH="1">
            <a:off x="1943661" y="3588400"/>
            <a:ext cx="135629" cy="2128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stCxn id="200" idx="5"/>
            <a:endCxn id="203" idx="1"/>
          </p:cNvCxnSpPr>
          <p:nvPr/>
        </p:nvCxnSpPr>
        <p:spPr>
          <a:xfrm>
            <a:off x="2305010" y="3588400"/>
            <a:ext cx="113919" cy="2271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a:stCxn id="202" idx="5"/>
            <a:endCxn id="207" idx="0"/>
          </p:cNvCxnSpPr>
          <p:nvPr/>
        </p:nvCxnSpPr>
        <p:spPr>
          <a:xfrm>
            <a:off x="1943661" y="4006792"/>
            <a:ext cx="51394"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a:stCxn id="202" idx="3"/>
            <a:endCxn id="206" idx="0"/>
          </p:cNvCxnSpPr>
          <p:nvPr/>
        </p:nvCxnSpPr>
        <p:spPr>
          <a:xfrm flipH="1">
            <a:off x="1632238" y="4006792"/>
            <a:ext cx="77877"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a:stCxn id="203" idx="3"/>
            <a:endCxn id="208" idx="0"/>
          </p:cNvCxnSpPr>
          <p:nvPr/>
        </p:nvCxnSpPr>
        <p:spPr>
          <a:xfrm flipH="1">
            <a:off x="2357872" y="4021081"/>
            <a:ext cx="61057" cy="1625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a:stCxn id="203" idx="5"/>
            <a:endCxn id="101" idx="0"/>
          </p:cNvCxnSpPr>
          <p:nvPr/>
        </p:nvCxnSpPr>
        <p:spPr>
          <a:xfrm>
            <a:off x="2652475" y="4021081"/>
            <a:ext cx="67817" cy="1625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a:stCxn id="103" idx="5"/>
            <a:endCxn id="201" idx="1"/>
          </p:cNvCxnSpPr>
          <p:nvPr/>
        </p:nvCxnSpPr>
        <p:spPr>
          <a:xfrm>
            <a:off x="3015668" y="3146399"/>
            <a:ext cx="435103" cy="22265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a:stCxn id="201" idx="3"/>
            <a:endCxn id="204" idx="7"/>
          </p:cNvCxnSpPr>
          <p:nvPr/>
        </p:nvCxnSpPr>
        <p:spPr>
          <a:xfrm flipH="1">
            <a:off x="3361289" y="3583719"/>
            <a:ext cx="89482" cy="2354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2" name="Straight Arrow Connector 221"/>
          <p:cNvCxnSpPr>
            <a:stCxn id="201" idx="5"/>
            <a:endCxn id="205" idx="1"/>
          </p:cNvCxnSpPr>
          <p:nvPr/>
        </p:nvCxnSpPr>
        <p:spPr>
          <a:xfrm>
            <a:off x="3676491" y="3583719"/>
            <a:ext cx="160066" cy="21750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a:stCxn id="204" idx="3"/>
            <a:endCxn id="209" idx="0"/>
          </p:cNvCxnSpPr>
          <p:nvPr/>
        </p:nvCxnSpPr>
        <p:spPr>
          <a:xfrm flipH="1">
            <a:off x="3082713" y="4024781"/>
            <a:ext cx="45030" cy="1588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a:stCxn id="204" idx="5"/>
            <a:endCxn id="210" idx="0"/>
          </p:cNvCxnSpPr>
          <p:nvPr/>
        </p:nvCxnSpPr>
        <p:spPr>
          <a:xfrm>
            <a:off x="3361289" y="4024781"/>
            <a:ext cx="84241" cy="1588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5" name="Straight Arrow Connector 224"/>
          <p:cNvCxnSpPr>
            <a:stCxn id="205" idx="3"/>
            <a:endCxn id="211" idx="0"/>
          </p:cNvCxnSpPr>
          <p:nvPr/>
        </p:nvCxnSpPr>
        <p:spPr>
          <a:xfrm flipH="1">
            <a:off x="3808347" y="4006792"/>
            <a:ext cx="28210"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6" name="Straight Arrow Connector 225"/>
          <p:cNvCxnSpPr>
            <a:stCxn id="205" idx="5"/>
            <a:endCxn id="212" idx="0"/>
          </p:cNvCxnSpPr>
          <p:nvPr/>
        </p:nvCxnSpPr>
        <p:spPr>
          <a:xfrm>
            <a:off x="4070103" y="4006792"/>
            <a:ext cx="101063" cy="1767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98241" y="4145546"/>
            <a:ext cx="375628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Level3</a:t>
            </a:r>
            <a:endParaRPr lang="en-US" sz="900" dirty="0">
              <a:solidFill>
                <a:schemeClr val="tx1"/>
              </a:solidFill>
            </a:endParaRPr>
          </a:p>
        </p:txBody>
      </p:sp>
      <p:sp>
        <p:nvSpPr>
          <p:cNvPr id="228" name="Rectangle 227"/>
          <p:cNvSpPr/>
          <p:nvPr/>
        </p:nvSpPr>
        <p:spPr>
          <a:xfrm>
            <a:off x="698499" y="3715683"/>
            <a:ext cx="3656172"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Level2</a:t>
            </a:r>
            <a:endParaRPr lang="en-US" sz="900" dirty="0">
              <a:solidFill>
                <a:schemeClr val="tx1"/>
              </a:solidFill>
            </a:endParaRPr>
          </a:p>
        </p:txBody>
      </p:sp>
      <p:sp>
        <p:nvSpPr>
          <p:cNvPr id="229" name="Rectangle 228"/>
          <p:cNvSpPr/>
          <p:nvPr/>
        </p:nvSpPr>
        <p:spPr>
          <a:xfrm>
            <a:off x="698500" y="3285821"/>
            <a:ext cx="337160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Level1</a:t>
            </a:r>
            <a:endParaRPr lang="en-US" sz="900" dirty="0">
              <a:solidFill>
                <a:schemeClr val="tx1"/>
              </a:solidFill>
            </a:endParaRPr>
          </a:p>
        </p:txBody>
      </p:sp>
      <p:sp>
        <p:nvSpPr>
          <p:cNvPr id="230" name="Rectangle 229"/>
          <p:cNvSpPr/>
          <p:nvPr/>
        </p:nvSpPr>
        <p:spPr>
          <a:xfrm>
            <a:off x="698499" y="2855959"/>
            <a:ext cx="3058025"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Level0</a:t>
            </a:r>
            <a:endParaRPr lang="en-US" sz="900" dirty="0">
              <a:solidFill>
                <a:schemeClr val="tx1"/>
              </a:solidFill>
            </a:endParaRPr>
          </a:p>
        </p:txBody>
      </p:sp>
      <p:sp>
        <p:nvSpPr>
          <p:cNvPr id="231" name="TextBox 230"/>
          <p:cNvSpPr txBox="1"/>
          <p:nvPr/>
        </p:nvSpPr>
        <p:spPr>
          <a:xfrm>
            <a:off x="698241" y="4525985"/>
            <a:ext cx="1463008" cy="369332"/>
          </a:xfrm>
          <a:prstGeom prst="rect">
            <a:avLst/>
          </a:prstGeom>
          <a:noFill/>
          <a:ln>
            <a:noFill/>
          </a:ln>
        </p:spPr>
        <p:txBody>
          <a:bodyPr wrap="square" rtlCol="0">
            <a:spAutoFit/>
          </a:bodyPr>
          <a:lstStyle/>
          <a:p>
            <a:r>
              <a:rPr lang="en-US" dirty="0" smtClean="0">
                <a:cs typeface="Arial" pitchFamily="34" charset="0"/>
              </a:rPr>
              <a:t>Block RAMs</a:t>
            </a:r>
            <a:endParaRPr lang="en-US" dirty="0">
              <a:cs typeface="Arial" pitchFamily="34" charset="0"/>
            </a:endParaRPr>
          </a:p>
        </p:txBody>
      </p:sp>
      <p:sp>
        <p:nvSpPr>
          <p:cNvPr id="232" name="Rectangle 231"/>
          <p:cNvSpPr/>
          <p:nvPr/>
        </p:nvSpPr>
        <p:spPr>
          <a:xfrm>
            <a:off x="606492" y="2150356"/>
            <a:ext cx="1103624" cy="50924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cs typeface="Arial" pitchFamily="34" charset="0"/>
              </a:rPr>
              <a:t>Queue Manager</a:t>
            </a:r>
            <a:endParaRPr lang="en-US" dirty="0">
              <a:solidFill>
                <a:schemeClr val="tx1"/>
              </a:solidFill>
              <a:cs typeface="Arial" pitchFamily="34" charset="0"/>
            </a:endParaRPr>
          </a:p>
        </p:txBody>
      </p:sp>
      <p:sp>
        <p:nvSpPr>
          <p:cNvPr id="233" name="Bent-Up Arrow 232"/>
          <p:cNvSpPr/>
          <p:nvPr/>
        </p:nvSpPr>
        <p:spPr>
          <a:xfrm rot="10800000">
            <a:off x="343307" y="2404979"/>
            <a:ext cx="263184" cy="474744"/>
          </a:xfrm>
          <a:prstGeom prst="bentUpArrow">
            <a:avLst>
              <a:gd name="adj1" fmla="val 25000"/>
              <a:gd name="adj2" fmla="val 19602"/>
              <a:gd name="adj3" fmla="val 21991"/>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234" name="Right Arrow 233"/>
          <p:cNvSpPr/>
          <p:nvPr/>
        </p:nvSpPr>
        <p:spPr>
          <a:xfrm>
            <a:off x="1710115" y="2354121"/>
            <a:ext cx="272293" cy="162623"/>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235" name="Rectangle 234"/>
          <p:cNvSpPr/>
          <p:nvPr/>
        </p:nvSpPr>
        <p:spPr>
          <a:xfrm>
            <a:off x="266423" y="2877055"/>
            <a:ext cx="260226" cy="201826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cs typeface="Arial" pitchFamily="34" charset="0"/>
              </a:rPr>
              <a:t>Address Decoder</a:t>
            </a:r>
            <a:endParaRPr lang="en-US" dirty="0">
              <a:solidFill>
                <a:schemeClr val="tx1"/>
              </a:solidFill>
              <a:cs typeface="Arial" pitchFamily="34" charset="0"/>
            </a:endParaRPr>
          </a:p>
        </p:txBody>
      </p:sp>
      <p:sp>
        <p:nvSpPr>
          <p:cNvPr id="236" name="Right Arrow 235"/>
          <p:cNvSpPr/>
          <p:nvPr/>
        </p:nvSpPr>
        <p:spPr>
          <a:xfrm>
            <a:off x="526649" y="30703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37" name="Right Arrow 236"/>
          <p:cNvSpPr/>
          <p:nvPr/>
        </p:nvSpPr>
        <p:spPr>
          <a:xfrm>
            <a:off x="526649" y="34679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38" name="Right Arrow 237"/>
          <p:cNvSpPr/>
          <p:nvPr/>
        </p:nvSpPr>
        <p:spPr>
          <a:xfrm>
            <a:off x="526649" y="38655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39" name="Right Arrow 238"/>
          <p:cNvSpPr/>
          <p:nvPr/>
        </p:nvSpPr>
        <p:spPr>
          <a:xfrm>
            <a:off x="526649" y="4263150"/>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240" name="Rectangle 239"/>
          <p:cNvSpPr/>
          <p:nvPr/>
        </p:nvSpPr>
        <p:spPr>
          <a:xfrm>
            <a:off x="3637857" y="2017976"/>
            <a:ext cx="581340"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Cell0</a:t>
            </a:r>
            <a:endParaRPr lang="en-US" sz="1000" dirty="0">
              <a:solidFill>
                <a:schemeClr val="tx1"/>
              </a:solidFill>
              <a:cs typeface="Arial" pitchFamily="34" charset="0"/>
            </a:endParaRPr>
          </a:p>
        </p:txBody>
      </p:sp>
      <p:sp>
        <p:nvSpPr>
          <p:cNvPr id="241" name="Rectangle 240"/>
          <p:cNvSpPr/>
          <p:nvPr/>
        </p:nvSpPr>
        <p:spPr>
          <a:xfrm>
            <a:off x="4354671" y="2017976"/>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Cell1</a:t>
            </a:r>
            <a:endParaRPr lang="en-US" sz="1000" dirty="0">
              <a:solidFill>
                <a:schemeClr val="tx1"/>
              </a:solidFill>
              <a:cs typeface="Arial" pitchFamily="34" charset="0"/>
            </a:endParaRPr>
          </a:p>
        </p:txBody>
      </p:sp>
      <p:sp>
        <p:nvSpPr>
          <p:cNvPr id="242" name="Rectangle 241"/>
          <p:cNvSpPr/>
          <p:nvPr/>
        </p:nvSpPr>
        <p:spPr>
          <a:xfrm>
            <a:off x="5066340" y="2017976"/>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Cell2</a:t>
            </a:r>
            <a:endParaRPr lang="en-US" sz="1000" dirty="0">
              <a:solidFill>
                <a:schemeClr val="tx1"/>
              </a:solidFill>
              <a:cs typeface="Arial" pitchFamily="34" charset="0"/>
            </a:endParaRPr>
          </a:p>
        </p:txBody>
      </p:sp>
      <p:sp>
        <p:nvSpPr>
          <p:cNvPr id="243" name="Rectangle 242"/>
          <p:cNvSpPr/>
          <p:nvPr/>
        </p:nvSpPr>
        <p:spPr>
          <a:xfrm>
            <a:off x="5778011" y="2017976"/>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Cell3</a:t>
            </a:r>
            <a:endParaRPr lang="en-US" sz="1000" dirty="0">
              <a:solidFill>
                <a:schemeClr val="tx1"/>
              </a:solidFill>
              <a:cs typeface="Arial" pitchFamily="34" charset="0"/>
            </a:endParaRPr>
          </a:p>
        </p:txBody>
      </p:sp>
      <p:cxnSp>
        <p:nvCxnSpPr>
          <p:cNvPr id="244" name="Straight Arrow Connector 243"/>
          <p:cNvCxnSpPr>
            <a:stCxn id="241" idx="3"/>
            <a:endCxn id="242" idx="1"/>
          </p:cNvCxnSpPr>
          <p:nvPr/>
        </p:nvCxnSpPr>
        <p:spPr>
          <a:xfrm>
            <a:off x="4930866" y="2338788"/>
            <a:ext cx="135475"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245" name="Straight Arrow Connector 244"/>
          <p:cNvCxnSpPr>
            <a:stCxn id="240" idx="3"/>
            <a:endCxn id="241" idx="1"/>
          </p:cNvCxnSpPr>
          <p:nvPr/>
        </p:nvCxnSpPr>
        <p:spPr>
          <a:xfrm>
            <a:off x="4219196" y="2338788"/>
            <a:ext cx="135475"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246" name="Straight Arrow Connector 245"/>
          <p:cNvCxnSpPr>
            <a:stCxn id="242" idx="3"/>
            <a:endCxn id="243" idx="1"/>
          </p:cNvCxnSpPr>
          <p:nvPr/>
        </p:nvCxnSpPr>
        <p:spPr>
          <a:xfrm>
            <a:off x="5642535" y="2338788"/>
            <a:ext cx="135476"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247" name="Flowchart: Manual Operation 432"/>
          <p:cNvSpPr/>
          <p:nvPr/>
        </p:nvSpPr>
        <p:spPr>
          <a:xfrm rot="16200000">
            <a:off x="7582947" y="3419089"/>
            <a:ext cx="562147" cy="209054"/>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8" name="Straight Connector 247"/>
          <p:cNvCxnSpPr/>
          <p:nvPr/>
        </p:nvCxnSpPr>
        <p:spPr>
          <a:xfrm flipV="1">
            <a:off x="3751935" y="3039066"/>
            <a:ext cx="2532978" cy="7122"/>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284913" y="2855959"/>
            <a:ext cx="648084" cy="180391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r>
              <a:rPr lang="en-US" sz="1100" b="1" dirty="0" smtClean="0">
                <a:solidFill>
                  <a:schemeClr val="tx1"/>
                </a:solidFill>
                <a:cs typeface="Arial" pitchFamily="34" charset="0"/>
              </a:rPr>
              <a:t>Mux/</a:t>
            </a:r>
          </a:p>
          <a:p>
            <a:pPr algn="ctr"/>
            <a:r>
              <a:rPr lang="en-US" sz="1100" b="1" dirty="0" err="1" smtClean="0">
                <a:solidFill>
                  <a:schemeClr val="tx1"/>
                </a:solidFill>
                <a:cs typeface="Arial" pitchFamily="34" charset="0"/>
              </a:rPr>
              <a:t>DeMux</a:t>
            </a:r>
            <a:endParaRPr lang="en-US" sz="1100" b="1" dirty="0">
              <a:solidFill>
                <a:schemeClr val="tx1"/>
              </a:solidFill>
              <a:cs typeface="Arial" pitchFamily="34" charset="0"/>
            </a:endParaRPr>
          </a:p>
        </p:txBody>
      </p:sp>
      <p:cxnSp>
        <p:nvCxnSpPr>
          <p:cNvPr id="250" name="Straight Arrow Connector 249"/>
          <p:cNvCxnSpPr>
            <a:stCxn id="272" idx="0"/>
            <a:endCxn id="240" idx="2"/>
          </p:cNvCxnSpPr>
          <p:nvPr/>
        </p:nvCxnSpPr>
        <p:spPr>
          <a:xfrm flipV="1">
            <a:off x="3928496" y="2659601"/>
            <a:ext cx="30" cy="37156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1" name="Straight Arrow Connector 250"/>
          <p:cNvCxnSpPr>
            <a:stCxn id="273" idx="0"/>
            <a:endCxn id="241" idx="2"/>
          </p:cNvCxnSpPr>
          <p:nvPr/>
        </p:nvCxnSpPr>
        <p:spPr>
          <a:xfrm flipH="1" flipV="1">
            <a:off x="4642769" y="2659601"/>
            <a:ext cx="130" cy="79551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2" name="Straight Arrow Connector 251"/>
          <p:cNvCxnSpPr>
            <a:stCxn id="274" idx="0"/>
            <a:endCxn id="242" idx="2"/>
          </p:cNvCxnSpPr>
          <p:nvPr/>
        </p:nvCxnSpPr>
        <p:spPr>
          <a:xfrm flipV="1">
            <a:off x="5353582" y="2659601"/>
            <a:ext cx="856" cy="122515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3" name="Straight Arrow Connector 252"/>
          <p:cNvCxnSpPr>
            <a:stCxn id="275" idx="0"/>
            <a:endCxn id="243" idx="2"/>
          </p:cNvCxnSpPr>
          <p:nvPr/>
        </p:nvCxnSpPr>
        <p:spPr>
          <a:xfrm flipV="1">
            <a:off x="6066108" y="2659601"/>
            <a:ext cx="1" cy="1695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4" name="Rectangle 253"/>
          <p:cNvSpPr/>
          <p:nvPr/>
        </p:nvSpPr>
        <p:spPr>
          <a:xfrm>
            <a:off x="7243494" y="2855959"/>
            <a:ext cx="455881"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700" dirty="0">
              <a:solidFill>
                <a:schemeClr val="tx1"/>
              </a:solidFill>
              <a:cs typeface="Arial" pitchFamily="34" charset="0"/>
            </a:endParaRPr>
          </a:p>
        </p:txBody>
      </p:sp>
      <p:cxnSp>
        <p:nvCxnSpPr>
          <p:cNvPr id="255" name="Straight Arrow Connector 254"/>
          <p:cNvCxnSpPr>
            <a:stCxn id="247" idx="2"/>
          </p:cNvCxnSpPr>
          <p:nvPr/>
        </p:nvCxnSpPr>
        <p:spPr>
          <a:xfrm>
            <a:off x="7968548" y="3523616"/>
            <a:ext cx="1308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a:off x="6933001" y="3257726"/>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7" name="Elbow Connector 256"/>
          <p:cNvCxnSpPr>
            <a:stCxn id="254" idx="3"/>
            <a:endCxn id="247" idx="3"/>
          </p:cNvCxnSpPr>
          <p:nvPr/>
        </p:nvCxnSpPr>
        <p:spPr>
          <a:xfrm>
            <a:off x="7699375" y="3087990"/>
            <a:ext cx="164646" cy="2107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8" name="Elbow Connector 257"/>
          <p:cNvCxnSpPr>
            <a:stCxn id="277" idx="4"/>
          </p:cNvCxnSpPr>
          <p:nvPr/>
        </p:nvCxnSpPr>
        <p:spPr>
          <a:xfrm rot="16200000" flipH="1">
            <a:off x="7210084" y="2919594"/>
            <a:ext cx="426969" cy="64406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9" name="Elbow Connector 258"/>
          <p:cNvCxnSpPr>
            <a:stCxn id="276" idx="6"/>
          </p:cNvCxnSpPr>
          <p:nvPr/>
        </p:nvCxnSpPr>
        <p:spPr>
          <a:xfrm>
            <a:off x="7015796" y="3260066"/>
            <a:ext cx="729806" cy="390165"/>
          </a:xfrm>
          <a:prstGeom prst="bentConnector3">
            <a:avLst>
              <a:gd name="adj1" fmla="val -220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0" name="Rectangle 259"/>
          <p:cNvSpPr/>
          <p:nvPr/>
        </p:nvSpPr>
        <p:spPr>
          <a:xfrm>
            <a:off x="8082756" y="3456937"/>
            <a:ext cx="466724"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1000" dirty="0">
              <a:solidFill>
                <a:schemeClr val="tx1"/>
              </a:solidFill>
              <a:cs typeface="Arial" pitchFamily="34" charset="0"/>
            </a:endParaRPr>
          </a:p>
        </p:txBody>
      </p:sp>
      <p:cxnSp>
        <p:nvCxnSpPr>
          <p:cNvPr id="261" name="Straight Arrow Connector 260"/>
          <p:cNvCxnSpPr/>
          <p:nvPr/>
        </p:nvCxnSpPr>
        <p:spPr>
          <a:xfrm>
            <a:off x="6932997" y="3843525"/>
            <a:ext cx="114975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p:nvPr/>
        </p:nvCxnSpPr>
        <p:spPr>
          <a:xfrm>
            <a:off x="6932997" y="3012603"/>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a:stCxn id="260" idx="3"/>
          </p:cNvCxnSpPr>
          <p:nvPr/>
        </p:nvCxnSpPr>
        <p:spPr>
          <a:xfrm>
            <a:off x="8549480" y="3688968"/>
            <a:ext cx="1023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Elbow Connector 263"/>
          <p:cNvCxnSpPr/>
          <p:nvPr/>
        </p:nvCxnSpPr>
        <p:spPr>
          <a:xfrm rot="10800000" flipV="1">
            <a:off x="6933001" y="3688967"/>
            <a:ext cx="1718875" cy="443043"/>
          </a:xfrm>
          <a:prstGeom prst="bentConnector3">
            <a:avLst>
              <a:gd name="adj1" fmla="val -427"/>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5" name="TextBox 264"/>
          <p:cNvSpPr txBox="1"/>
          <p:nvPr/>
        </p:nvSpPr>
        <p:spPr>
          <a:xfrm>
            <a:off x="2192150" y="1668970"/>
            <a:ext cx="1356807" cy="584775"/>
          </a:xfrm>
          <a:prstGeom prst="rect">
            <a:avLst/>
          </a:prstGeom>
          <a:noFill/>
          <a:ln w="25400">
            <a:solidFill>
              <a:schemeClr val="tx1"/>
            </a:solidFill>
          </a:ln>
        </p:spPr>
        <p:txBody>
          <a:bodyPr wrap="square" rtlCol="0">
            <a:spAutoFit/>
          </a:bodyPr>
          <a:lstStyle/>
          <a:p>
            <a:endParaRPr lang="en-US" sz="700" dirty="0" smtClean="0">
              <a:cs typeface="Arial" pitchFamily="34" charset="0"/>
            </a:endParaRPr>
          </a:p>
          <a:p>
            <a:endParaRPr lang="en-US" sz="700" dirty="0">
              <a:cs typeface="Arial" pitchFamily="34" charset="0"/>
            </a:endParaRPr>
          </a:p>
          <a:p>
            <a:r>
              <a:rPr lang="en-US" dirty="0" smtClean="0">
                <a:cs typeface="Arial" pitchFamily="34" charset="0"/>
              </a:rPr>
              <a:t>New Entry</a:t>
            </a:r>
          </a:p>
        </p:txBody>
      </p:sp>
      <p:sp>
        <p:nvSpPr>
          <p:cNvPr id="266" name="Up-Down Arrow 265"/>
          <p:cNvSpPr/>
          <p:nvPr/>
        </p:nvSpPr>
        <p:spPr>
          <a:xfrm>
            <a:off x="3894658" y="1811865"/>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7" name="Up-Down Arrow 266"/>
          <p:cNvSpPr/>
          <p:nvPr/>
        </p:nvSpPr>
        <p:spPr>
          <a:xfrm>
            <a:off x="4607186" y="1815357"/>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8" name="Up-Down Arrow 267"/>
          <p:cNvSpPr/>
          <p:nvPr/>
        </p:nvSpPr>
        <p:spPr>
          <a:xfrm>
            <a:off x="5319713" y="1815357"/>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9" name="Up-Down Arrow 268"/>
          <p:cNvSpPr/>
          <p:nvPr/>
        </p:nvSpPr>
        <p:spPr>
          <a:xfrm>
            <a:off x="6032240" y="1815357"/>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0" name="Rectangle 269"/>
          <p:cNvSpPr/>
          <p:nvPr/>
        </p:nvSpPr>
        <p:spPr>
          <a:xfrm>
            <a:off x="6154962" y="2814809"/>
            <a:ext cx="2735038" cy="198496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r"/>
            <a:r>
              <a:rPr lang="en-US" dirty="0" err="1" smtClean="0">
                <a:solidFill>
                  <a:schemeClr val="tx1"/>
                </a:solidFill>
                <a:cs typeface="Arial" pitchFamily="34" charset="0"/>
              </a:rPr>
              <a:t>Dequeue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271" name="Rectangle 270"/>
          <p:cNvSpPr/>
          <p:nvPr/>
        </p:nvSpPr>
        <p:spPr>
          <a:xfrm>
            <a:off x="1995054" y="1524000"/>
            <a:ext cx="4586045" cy="125271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r>
              <a:rPr lang="en-US" dirty="0" err="1" smtClean="0">
                <a:solidFill>
                  <a:schemeClr val="tx1"/>
                </a:solidFill>
                <a:cs typeface="Arial" pitchFamily="34" charset="0"/>
              </a:rPr>
              <a:t>Enqueue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272" name="Oval 271"/>
          <p:cNvSpPr/>
          <p:nvPr/>
        </p:nvSpPr>
        <p:spPr>
          <a:xfrm>
            <a:off x="3911562" y="3031163"/>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3" name="Oval 272"/>
          <p:cNvSpPr/>
          <p:nvPr/>
        </p:nvSpPr>
        <p:spPr>
          <a:xfrm>
            <a:off x="4625965" y="3455113"/>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4" name="Oval 273"/>
          <p:cNvSpPr/>
          <p:nvPr/>
        </p:nvSpPr>
        <p:spPr>
          <a:xfrm>
            <a:off x="5336647" y="3884759"/>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5" name="Oval 274"/>
          <p:cNvSpPr/>
          <p:nvPr/>
        </p:nvSpPr>
        <p:spPr>
          <a:xfrm>
            <a:off x="6049174" y="4355187"/>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6" name="Oval 275"/>
          <p:cNvSpPr/>
          <p:nvPr/>
        </p:nvSpPr>
        <p:spPr>
          <a:xfrm>
            <a:off x="6981927" y="3245041"/>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7" name="Oval 276"/>
          <p:cNvSpPr/>
          <p:nvPr/>
        </p:nvSpPr>
        <p:spPr>
          <a:xfrm>
            <a:off x="7084600" y="2998095"/>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78" name="Straight Connector 277"/>
          <p:cNvCxnSpPr/>
          <p:nvPr/>
        </p:nvCxnSpPr>
        <p:spPr>
          <a:xfrm>
            <a:off x="4070103" y="3467950"/>
            <a:ext cx="2214810" cy="1094"/>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a:off x="4354671" y="3899783"/>
            <a:ext cx="1930242"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flipV="1">
            <a:off x="4454525" y="4370211"/>
            <a:ext cx="1830388"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1" name="TextBox 280"/>
          <p:cNvSpPr txBox="1"/>
          <p:nvPr/>
        </p:nvSpPr>
        <p:spPr>
          <a:xfrm>
            <a:off x="2742023" y="2866786"/>
            <a:ext cx="298480" cy="338554"/>
          </a:xfrm>
          <a:prstGeom prst="rect">
            <a:avLst/>
          </a:prstGeom>
          <a:noFill/>
        </p:spPr>
        <p:txBody>
          <a:bodyPr wrap="none" rtlCol="0">
            <a:spAutoFit/>
          </a:bodyPr>
          <a:lstStyle/>
          <a:p>
            <a:r>
              <a:rPr lang="en-US" sz="1600" dirty="0" smtClean="0"/>
              <a:t>4</a:t>
            </a:r>
            <a:endParaRPr lang="en-US" sz="1600" dirty="0"/>
          </a:p>
        </p:txBody>
      </p:sp>
      <p:sp>
        <p:nvSpPr>
          <p:cNvPr id="282" name="TextBox 281"/>
          <p:cNvSpPr txBox="1"/>
          <p:nvPr/>
        </p:nvSpPr>
        <p:spPr>
          <a:xfrm>
            <a:off x="1982408" y="3321450"/>
            <a:ext cx="412292" cy="338554"/>
          </a:xfrm>
          <a:prstGeom prst="rect">
            <a:avLst/>
          </a:prstGeom>
          <a:noFill/>
        </p:spPr>
        <p:txBody>
          <a:bodyPr wrap="none" rtlCol="0">
            <a:spAutoFit/>
          </a:bodyPr>
          <a:lstStyle/>
          <a:p>
            <a:r>
              <a:rPr lang="en-US" sz="1600" dirty="0" smtClean="0"/>
              <a:t>15</a:t>
            </a:r>
            <a:endParaRPr lang="en-US" sz="1600" dirty="0"/>
          </a:p>
        </p:txBody>
      </p:sp>
      <p:sp>
        <p:nvSpPr>
          <p:cNvPr id="283" name="TextBox 282"/>
          <p:cNvSpPr txBox="1"/>
          <p:nvPr/>
        </p:nvSpPr>
        <p:spPr>
          <a:xfrm>
            <a:off x="3430073" y="3314678"/>
            <a:ext cx="298480" cy="338554"/>
          </a:xfrm>
          <a:prstGeom prst="rect">
            <a:avLst/>
          </a:prstGeom>
          <a:noFill/>
        </p:spPr>
        <p:txBody>
          <a:bodyPr wrap="none" rtlCol="0">
            <a:spAutoFit/>
          </a:bodyPr>
          <a:lstStyle/>
          <a:p>
            <a:r>
              <a:rPr lang="en-US" sz="1600" dirty="0"/>
              <a:t>7</a:t>
            </a:r>
          </a:p>
        </p:txBody>
      </p:sp>
      <p:sp>
        <p:nvSpPr>
          <p:cNvPr id="284" name="TextBox 283"/>
          <p:cNvSpPr txBox="1"/>
          <p:nvPr/>
        </p:nvSpPr>
        <p:spPr>
          <a:xfrm>
            <a:off x="1619661" y="3741877"/>
            <a:ext cx="412292" cy="338554"/>
          </a:xfrm>
          <a:prstGeom prst="rect">
            <a:avLst/>
          </a:prstGeom>
          <a:noFill/>
        </p:spPr>
        <p:txBody>
          <a:bodyPr wrap="none" rtlCol="0">
            <a:spAutoFit/>
          </a:bodyPr>
          <a:lstStyle/>
          <a:p>
            <a:r>
              <a:rPr lang="en-US" sz="1600" dirty="0" smtClean="0"/>
              <a:t>16</a:t>
            </a:r>
            <a:endParaRPr lang="en-US" sz="1600" dirty="0"/>
          </a:p>
        </p:txBody>
      </p:sp>
      <p:sp>
        <p:nvSpPr>
          <p:cNvPr id="285" name="TextBox 284"/>
          <p:cNvSpPr txBox="1"/>
          <p:nvPr/>
        </p:nvSpPr>
        <p:spPr>
          <a:xfrm>
            <a:off x="3044619" y="3755532"/>
            <a:ext cx="412292" cy="338554"/>
          </a:xfrm>
          <a:prstGeom prst="rect">
            <a:avLst/>
          </a:prstGeom>
          <a:noFill/>
        </p:spPr>
        <p:txBody>
          <a:bodyPr wrap="none" rtlCol="0">
            <a:spAutoFit/>
          </a:bodyPr>
          <a:lstStyle/>
          <a:p>
            <a:r>
              <a:rPr lang="en-US" sz="1600" dirty="0" smtClean="0"/>
              <a:t>30</a:t>
            </a:r>
            <a:endParaRPr lang="en-US" sz="1600" dirty="0"/>
          </a:p>
        </p:txBody>
      </p:sp>
      <p:sp>
        <p:nvSpPr>
          <p:cNvPr id="286" name="TextBox 285"/>
          <p:cNvSpPr txBox="1"/>
          <p:nvPr/>
        </p:nvSpPr>
        <p:spPr>
          <a:xfrm>
            <a:off x="3756697" y="3741245"/>
            <a:ext cx="412292" cy="338554"/>
          </a:xfrm>
          <a:prstGeom prst="rect">
            <a:avLst/>
          </a:prstGeom>
          <a:noFill/>
        </p:spPr>
        <p:txBody>
          <a:bodyPr wrap="none" rtlCol="0">
            <a:spAutoFit/>
          </a:bodyPr>
          <a:lstStyle/>
          <a:p>
            <a:r>
              <a:rPr lang="en-US" sz="1600" dirty="0" smtClean="0"/>
              <a:t>35</a:t>
            </a:r>
            <a:endParaRPr lang="en-US" sz="1600" dirty="0"/>
          </a:p>
        </p:txBody>
      </p:sp>
      <p:sp>
        <p:nvSpPr>
          <p:cNvPr id="287" name="TextBox 286"/>
          <p:cNvSpPr txBox="1"/>
          <p:nvPr/>
        </p:nvSpPr>
        <p:spPr>
          <a:xfrm>
            <a:off x="3757708" y="3736634"/>
            <a:ext cx="412292" cy="338554"/>
          </a:xfrm>
          <a:prstGeom prst="rect">
            <a:avLst/>
          </a:prstGeom>
          <a:noFill/>
        </p:spPr>
        <p:txBody>
          <a:bodyPr wrap="none" rtlCol="0">
            <a:spAutoFit/>
          </a:bodyPr>
          <a:lstStyle/>
          <a:p>
            <a:r>
              <a:rPr lang="en-US" sz="1600" dirty="0" smtClean="0"/>
              <a:t>35</a:t>
            </a:r>
            <a:endParaRPr lang="en-US" sz="1600" dirty="0"/>
          </a:p>
        </p:txBody>
      </p:sp>
      <p:sp>
        <p:nvSpPr>
          <p:cNvPr id="288" name="TextBox 287"/>
          <p:cNvSpPr txBox="1"/>
          <p:nvPr/>
        </p:nvSpPr>
        <p:spPr>
          <a:xfrm>
            <a:off x="1786382" y="4160585"/>
            <a:ext cx="412292" cy="338554"/>
          </a:xfrm>
          <a:prstGeom prst="rect">
            <a:avLst/>
          </a:prstGeom>
          <a:noFill/>
        </p:spPr>
        <p:txBody>
          <a:bodyPr wrap="none" rtlCol="0">
            <a:spAutoFit/>
          </a:bodyPr>
          <a:lstStyle/>
          <a:p>
            <a:r>
              <a:rPr lang="en-US" sz="1600" dirty="0" smtClean="0"/>
              <a:t>18</a:t>
            </a:r>
            <a:endParaRPr lang="en-US" sz="1600" dirty="0"/>
          </a:p>
        </p:txBody>
      </p:sp>
      <p:sp>
        <p:nvSpPr>
          <p:cNvPr id="289" name="TextBox 288"/>
          <p:cNvSpPr txBox="1"/>
          <p:nvPr/>
        </p:nvSpPr>
        <p:spPr>
          <a:xfrm>
            <a:off x="2161249" y="4165344"/>
            <a:ext cx="412292" cy="338554"/>
          </a:xfrm>
          <a:prstGeom prst="rect">
            <a:avLst/>
          </a:prstGeom>
          <a:noFill/>
        </p:spPr>
        <p:txBody>
          <a:bodyPr wrap="none" rtlCol="0">
            <a:spAutoFit/>
          </a:bodyPr>
          <a:lstStyle/>
          <a:p>
            <a:r>
              <a:rPr lang="en-US" sz="1600" dirty="0" smtClean="0"/>
              <a:t>28</a:t>
            </a:r>
            <a:endParaRPr lang="en-US" sz="1600" dirty="0"/>
          </a:p>
        </p:txBody>
      </p:sp>
      <p:sp>
        <p:nvSpPr>
          <p:cNvPr id="290" name="TextBox 289"/>
          <p:cNvSpPr txBox="1"/>
          <p:nvPr/>
        </p:nvSpPr>
        <p:spPr>
          <a:xfrm>
            <a:off x="2337925" y="3760929"/>
            <a:ext cx="412292" cy="338554"/>
          </a:xfrm>
          <a:prstGeom prst="rect">
            <a:avLst/>
          </a:prstGeom>
          <a:noFill/>
        </p:spPr>
        <p:txBody>
          <a:bodyPr wrap="none" rtlCol="0">
            <a:spAutoFit/>
          </a:bodyPr>
          <a:lstStyle/>
          <a:p>
            <a:r>
              <a:rPr lang="en-US" sz="1600" dirty="0" smtClean="0"/>
              <a:t>20</a:t>
            </a:r>
            <a:endParaRPr lang="en-US" sz="1600" dirty="0"/>
          </a:p>
        </p:txBody>
      </p:sp>
      <p:sp>
        <p:nvSpPr>
          <p:cNvPr id="291" name="Oval 290"/>
          <p:cNvSpPr/>
          <p:nvPr/>
        </p:nvSpPr>
        <p:spPr>
          <a:xfrm>
            <a:off x="2556019" y="4180673"/>
            <a:ext cx="327623" cy="29750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92" name="TextBox 291"/>
          <p:cNvSpPr txBox="1"/>
          <p:nvPr/>
        </p:nvSpPr>
        <p:spPr>
          <a:xfrm>
            <a:off x="2526394" y="4164930"/>
            <a:ext cx="412292" cy="338554"/>
          </a:xfrm>
          <a:prstGeom prst="rect">
            <a:avLst/>
          </a:prstGeom>
          <a:noFill/>
        </p:spPr>
        <p:txBody>
          <a:bodyPr wrap="none" rtlCol="0">
            <a:spAutoFit/>
          </a:bodyPr>
          <a:lstStyle/>
          <a:p>
            <a:r>
              <a:rPr lang="en-US" sz="1600" dirty="0" smtClean="0"/>
              <a:t>25</a:t>
            </a:r>
            <a:endParaRPr lang="en-US" sz="1600" dirty="0"/>
          </a:p>
        </p:txBody>
      </p:sp>
      <p:sp>
        <p:nvSpPr>
          <p:cNvPr id="293" name="TextBox 292"/>
          <p:cNvSpPr txBox="1"/>
          <p:nvPr/>
        </p:nvSpPr>
        <p:spPr>
          <a:xfrm>
            <a:off x="1986004" y="3317192"/>
            <a:ext cx="412292" cy="338554"/>
          </a:xfrm>
          <a:prstGeom prst="rect">
            <a:avLst/>
          </a:prstGeom>
          <a:noFill/>
        </p:spPr>
        <p:txBody>
          <a:bodyPr wrap="none" rtlCol="0">
            <a:spAutoFit/>
          </a:bodyPr>
          <a:lstStyle/>
          <a:p>
            <a:r>
              <a:rPr lang="en-US" sz="1600" dirty="0" smtClean="0"/>
              <a:t>15</a:t>
            </a:r>
            <a:endParaRPr lang="en-US" sz="1600" dirty="0"/>
          </a:p>
        </p:txBody>
      </p:sp>
      <p:sp>
        <p:nvSpPr>
          <p:cNvPr id="294" name="TextBox 293"/>
          <p:cNvSpPr txBox="1"/>
          <p:nvPr/>
        </p:nvSpPr>
        <p:spPr>
          <a:xfrm>
            <a:off x="3430289" y="3311677"/>
            <a:ext cx="298480" cy="338554"/>
          </a:xfrm>
          <a:prstGeom prst="rect">
            <a:avLst/>
          </a:prstGeom>
          <a:noFill/>
        </p:spPr>
        <p:txBody>
          <a:bodyPr wrap="none" rtlCol="0">
            <a:spAutoFit/>
          </a:bodyPr>
          <a:lstStyle/>
          <a:p>
            <a:r>
              <a:rPr lang="en-US" sz="1600" dirty="0" smtClean="0"/>
              <a:t>7</a:t>
            </a:r>
            <a:endParaRPr lang="en-US" sz="1600" dirty="0"/>
          </a:p>
        </p:txBody>
      </p:sp>
      <p:sp>
        <p:nvSpPr>
          <p:cNvPr id="295" name="Oval 294"/>
          <p:cNvSpPr/>
          <p:nvPr/>
        </p:nvSpPr>
        <p:spPr>
          <a:xfrm>
            <a:off x="2556020" y="4185456"/>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296" name="TextBox 295"/>
          <p:cNvSpPr txBox="1"/>
          <p:nvPr/>
        </p:nvSpPr>
        <p:spPr>
          <a:xfrm>
            <a:off x="3042453" y="3753367"/>
            <a:ext cx="412292" cy="338554"/>
          </a:xfrm>
          <a:prstGeom prst="rect">
            <a:avLst/>
          </a:prstGeom>
          <a:noFill/>
        </p:spPr>
        <p:txBody>
          <a:bodyPr wrap="none" rtlCol="0">
            <a:spAutoFit/>
          </a:bodyPr>
          <a:lstStyle/>
          <a:p>
            <a:r>
              <a:rPr lang="en-US" sz="1600" dirty="0" smtClean="0"/>
              <a:t>30</a:t>
            </a:r>
            <a:endParaRPr lang="en-US" sz="1600" dirty="0"/>
          </a:p>
        </p:txBody>
      </p:sp>
      <p:sp>
        <p:nvSpPr>
          <p:cNvPr id="297" name="TextBox 296"/>
          <p:cNvSpPr txBox="1"/>
          <p:nvPr/>
        </p:nvSpPr>
        <p:spPr>
          <a:xfrm>
            <a:off x="1422002" y="4165136"/>
            <a:ext cx="412292" cy="338554"/>
          </a:xfrm>
          <a:prstGeom prst="rect">
            <a:avLst/>
          </a:prstGeom>
          <a:noFill/>
        </p:spPr>
        <p:txBody>
          <a:bodyPr wrap="none" rtlCol="0">
            <a:spAutoFit/>
          </a:bodyPr>
          <a:lstStyle/>
          <a:p>
            <a:r>
              <a:rPr lang="en-US" sz="1600" dirty="0" smtClean="0"/>
              <a:t>17</a:t>
            </a:r>
            <a:endParaRPr lang="en-US" sz="1600" dirty="0"/>
          </a:p>
        </p:txBody>
      </p:sp>
      <p:sp>
        <p:nvSpPr>
          <p:cNvPr id="109" name="TextBox 108"/>
          <p:cNvSpPr txBox="1"/>
          <p:nvPr/>
        </p:nvSpPr>
        <p:spPr>
          <a:xfrm>
            <a:off x="3860800" y="4659870"/>
            <a:ext cx="1557577" cy="369332"/>
          </a:xfrm>
          <a:prstGeom prst="rect">
            <a:avLst/>
          </a:prstGeom>
          <a:noFill/>
          <a:ln w="25400">
            <a:noFill/>
          </a:ln>
        </p:spPr>
        <p:txBody>
          <a:bodyPr wrap="square" rtlCol="0">
            <a:spAutoFit/>
          </a:bodyPr>
          <a:lstStyle/>
          <a:p>
            <a:r>
              <a:rPr lang="en-US" dirty="0" err="1" smtClean="0">
                <a:solidFill>
                  <a:srgbClr val="FF0000"/>
                </a:solidFill>
                <a:cs typeface="Arial" pitchFamily="34" charset="0"/>
              </a:rPr>
              <a:t>Dequeuing</a:t>
            </a:r>
            <a:endParaRPr lang="en-US" dirty="0" smtClean="0">
              <a:solidFill>
                <a:srgbClr val="FF0000"/>
              </a:solidFill>
              <a:cs typeface="Arial" pitchFamily="34" charset="0"/>
            </a:endParaRPr>
          </a:p>
        </p:txBody>
      </p:sp>
    </p:spTree>
    <p:extLst>
      <p:ext uri="{BB962C8B-B14F-4D97-AF65-F5344CB8AC3E}">
        <p14:creationId xmlns:p14="http://schemas.microsoft.com/office/powerpoint/2010/main" val="2015448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37" presetClass="path" presetSubtype="0" accel="50000" decel="50000" fill="hold" grpId="0" nodeType="clickEffect">
                                  <p:stCondLst>
                                    <p:cond delay="0"/>
                                  </p:stCondLst>
                                  <p:childTnLst>
                                    <p:animMotion origin="layout" path="M -0.00017 -0.00023 L -0.07934 -0.1081 C -0.09618 -0.13171 -0.12361 -0.15879 -0.15469 -0.18264 C -0.18993 -0.21041 -0.22014 -0.22801 -0.2434 -0.23564 L -0.35312 -0.27453 " pathEditMode="relative" rAng="12617502" ptsTypes="FffFF">
                                      <p:cBhvr>
                                        <p:cTn id="11" dur="2000" fill="hold"/>
                                        <p:tgtEl>
                                          <p:spTgt spid="281"/>
                                        </p:tgtEl>
                                        <p:attrNameLst>
                                          <p:attrName>ppt_x</p:attrName>
                                          <p:attrName>ppt_y</p:attrName>
                                        </p:attrNameLst>
                                      </p:cBhvr>
                                      <p:rCtr x="-16615" y="-16042"/>
                                    </p:animMotion>
                                  </p:childTnLst>
                                </p:cTn>
                              </p:par>
                              <p:par>
                                <p:cTn id="12" presetID="0" presetClass="path" presetSubtype="0" accel="50000" decel="50000" fill="hold" grpId="2" nodeType="withEffect">
                                  <p:stCondLst>
                                    <p:cond delay="0"/>
                                  </p:stCondLst>
                                  <p:childTnLst>
                                    <p:animMotion origin="layout" path="M -0.00139 -0.00509 L 0.01684 -0.06528 L 0.01684 -0.18981 " pathEditMode="relative" rAng="0" ptsTypes="AAA">
                                      <p:cBhvr>
                                        <p:cTn id="13" dur="2000" fill="hold"/>
                                        <p:tgtEl>
                                          <p:spTgt spid="292"/>
                                        </p:tgtEl>
                                        <p:attrNameLst>
                                          <p:attrName>ppt_x</p:attrName>
                                          <p:attrName>ppt_y</p:attrName>
                                        </p:attrNameLst>
                                      </p:cBhvr>
                                      <p:rCtr x="903" y="-9236"/>
                                    </p:animMotion>
                                  </p:childTnLst>
                                </p:cTn>
                              </p:par>
                              <p:par>
                                <p:cTn id="14" presetID="10" presetClass="entr" presetSubtype="0" fill="hold" grpId="0" nodeType="withEffect">
                                  <p:stCondLst>
                                    <p:cond delay="700"/>
                                  </p:stCondLst>
                                  <p:childTnLst>
                                    <p:set>
                                      <p:cBhvr>
                                        <p:cTn id="15" dur="1" fill="hold">
                                          <p:stCondLst>
                                            <p:cond delay="0"/>
                                          </p:stCondLst>
                                        </p:cTn>
                                        <p:tgtEl>
                                          <p:spTgt spid="295"/>
                                        </p:tgtEl>
                                        <p:attrNameLst>
                                          <p:attrName>style.visibility</p:attrName>
                                        </p:attrNameLst>
                                      </p:cBhvr>
                                      <p:to>
                                        <p:strVal val="visible"/>
                                      </p:to>
                                    </p:set>
                                    <p:animEffect transition="in" filter="fade">
                                      <p:cBhvr>
                                        <p:cTn id="16" dur="700"/>
                                        <p:tgtEl>
                                          <p:spTgt spid="295"/>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1.11111E-6 -1.11111E-6 L 0.21997 -0.01667 L 0.5092 -0.0132 L 0.51007 -0.03773 L 0.5717 -0.03658 " pathEditMode="relative" ptsTypes="AAAAA">
                                      <p:cBhvr>
                                        <p:cTn id="20" dur="2000" fill="hold"/>
                                        <p:tgtEl>
                                          <p:spTgt spid="282"/>
                                        </p:tgtEl>
                                        <p:attrNameLst>
                                          <p:attrName>ppt_x</p:attrName>
                                          <p:attrName>ppt_y</p:attrName>
                                        </p:attrNameLst>
                                      </p:cBhvr>
                                    </p:animMotion>
                                  </p:childTnLst>
                                </p:cTn>
                              </p:par>
                              <p:par>
                                <p:cTn id="21" presetID="0" presetClass="path" presetSubtype="0" accel="50000" decel="50000" fill="hold" grpId="3" nodeType="withEffect">
                                  <p:stCondLst>
                                    <p:cond delay="0"/>
                                  </p:stCondLst>
                                  <p:childTnLst>
                                    <p:animMotion origin="layout" path="M 0.01737 -0.18935 L 0.11112 -0.20139 L 0.42223 -0.20139 L 0.51459 -0.20417 " pathEditMode="relative" ptsTypes="AAAA">
                                      <p:cBhvr>
                                        <p:cTn id="22" dur="2000" fill="hold"/>
                                        <p:tgtEl>
                                          <p:spTgt spid="292"/>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0.57171 -0.03658 L 0.53178 -0.03658 L 0.53178 0.02106 L 0.62761 0.02014 L 0.66181 0.00903 " pathEditMode="relative" ptsTypes="AAAAA">
                                      <p:cBhvr>
                                        <p:cTn id="26" dur="2000" fill="hold"/>
                                        <p:tgtEl>
                                          <p:spTgt spid="282"/>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2.22222E-6 2.96296E-6 L 0.05833 -0.01667 L 0.3283 -0.01111 L 0.3283 0.05116 L 0.5158 0.05116 " pathEditMode="relative" ptsTypes="AAAAA">
                                      <p:cBhvr>
                                        <p:cTn id="28" dur="2000" fill="hold"/>
                                        <p:tgtEl>
                                          <p:spTgt spid="283"/>
                                        </p:tgtEl>
                                        <p:attrNameLst>
                                          <p:attrName>ppt_x</p:attrName>
                                          <p:attrName>ppt_y</p:attrName>
                                        </p:attrNameLst>
                                      </p:cBhvr>
                                    </p:animMotion>
                                  </p:childTnLst>
                                </p:cTn>
                              </p:par>
                              <p:par>
                                <p:cTn id="29" presetID="1" presetClass="entr" presetSubtype="0" fill="hold" grpId="0" nodeType="withEffect">
                                  <p:stCondLst>
                                    <p:cond delay="0"/>
                                  </p:stCondLst>
                                  <p:childTnLst>
                                    <p:set>
                                      <p:cBhvr>
                                        <p:cTn id="30" dur="1" fill="hold">
                                          <p:stCondLst>
                                            <p:cond delay="0"/>
                                          </p:stCondLst>
                                        </p:cTn>
                                        <p:tgtEl>
                                          <p:spTgt spid="29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0.5158 0.05116 L 0.5415 0.01551 L 0.56302 0.01551 L 0.56302 0.08449 L 0.32778 0.08102 L 0.32865 -0.08102 L -0.07535 -0.06551 " pathEditMode="relative" rAng="0" ptsTypes="AAAAAAA">
                                      <p:cBhvr>
                                        <p:cTn id="34" dur="2000" fill="hold"/>
                                        <p:tgtEl>
                                          <p:spTgt spid="283"/>
                                        </p:tgtEl>
                                        <p:attrNameLst>
                                          <p:attrName>ppt_x</p:attrName>
                                          <p:attrName>ppt_y</p:attrName>
                                        </p:attrNameLst>
                                      </p:cBhvr>
                                      <p:rCtr x="-27205" y="-4954"/>
                                    </p:animMotion>
                                  </p:childTnLst>
                                </p:cTn>
                              </p:par>
                              <p:par>
                                <p:cTn id="35" presetID="10" presetClass="exit" presetSubtype="0" fill="hold" grpId="1" nodeType="withEffect">
                                  <p:stCondLst>
                                    <p:cond delay="0"/>
                                  </p:stCondLst>
                                  <p:childTnLst>
                                    <p:animEffect transition="out" filter="fade">
                                      <p:cBhvr>
                                        <p:cTn id="36" dur="500"/>
                                        <p:tgtEl>
                                          <p:spTgt spid="294"/>
                                        </p:tgtEl>
                                      </p:cBhvr>
                                    </p:animEffect>
                                    <p:set>
                                      <p:cBhvr>
                                        <p:cTn id="37" dur="1" fill="hold">
                                          <p:stCondLst>
                                            <p:cond delay="499"/>
                                          </p:stCondLst>
                                        </p:cTn>
                                        <p:tgtEl>
                                          <p:spTgt spid="294"/>
                                        </p:tgtEl>
                                        <p:attrNameLst>
                                          <p:attrName>style.visibility</p:attrName>
                                        </p:attrNameLst>
                                      </p:cBhvr>
                                      <p:to>
                                        <p:strVal val="hidden"/>
                                      </p:to>
                                    </p:set>
                                  </p:childTnLst>
                                </p:cTn>
                              </p:par>
                              <p:par>
                                <p:cTn id="38" presetID="10" presetClass="exit" presetSubtype="0" fill="hold" grpId="2" nodeType="withEffect">
                                  <p:stCondLst>
                                    <p:cond delay="0"/>
                                  </p:stCondLst>
                                  <p:childTnLst>
                                    <p:animEffect transition="out" filter="fade">
                                      <p:cBhvr>
                                        <p:cTn id="39" dur="500"/>
                                        <p:tgtEl>
                                          <p:spTgt spid="282"/>
                                        </p:tgtEl>
                                      </p:cBhvr>
                                    </p:animEffect>
                                    <p:set>
                                      <p:cBhvr>
                                        <p:cTn id="40" dur="1" fill="hold">
                                          <p:stCondLst>
                                            <p:cond delay="499"/>
                                          </p:stCondLst>
                                        </p:cTn>
                                        <p:tgtEl>
                                          <p:spTgt spid="282"/>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0" presetClass="path" presetSubtype="0" accel="50000" decel="50000" fill="hold" grpId="0" nodeType="clickEffect">
                                  <p:stCondLst>
                                    <p:cond delay="0"/>
                                  </p:stCondLst>
                                  <p:childTnLst>
                                    <p:animMotion origin="layout" path="M -2.77778E-7 1.48148E-6 L 0.1408 -0.02222 L 0.3658 -0.02014 L 0.36511 -0.09907 L 0.4533 -0.1 " pathEditMode="relative" ptsTypes="AAAAA">
                                      <p:cBhvr>
                                        <p:cTn id="44" dur="2000" fill="hold"/>
                                        <p:tgtEl>
                                          <p:spTgt spid="285"/>
                                        </p:tgtEl>
                                        <p:attrNameLst>
                                          <p:attrName>ppt_x</p:attrName>
                                          <p:attrName>ppt_y</p:attrName>
                                        </p:attrNameLst>
                                      </p:cBhvr>
                                    </p:animMotion>
                                  </p:childTnLst>
                                </p:cTn>
                              </p:par>
                              <p:par>
                                <p:cTn id="45" presetID="1" presetClass="entr" presetSubtype="0" fill="hold" grpId="0" nodeType="withEffect">
                                  <p:stCondLst>
                                    <p:cond delay="0"/>
                                  </p:stCondLst>
                                  <p:childTnLst>
                                    <p:set>
                                      <p:cBhvr>
                                        <p:cTn id="46" dur="1" fill="hold">
                                          <p:stCondLst>
                                            <p:cond delay="0"/>
                                          </p:stCondLst>
                                        </p:cTn>
                                        <p:tgtEl>
                                          <p:spTgt spid="29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0.51424 -0.20532 L 0.47761 -0.20416 L 0.48004 -0.13634 L 0.55678 -0.13541 L 0.60001 -0.11319 " pathEditMode="relative" ptsTypes="AAAAA">
                                      <p:cBhvr>
                                        <p:cTn id="50" dur="2000" fill="hold"/>
                                        <p:tgtEl>
                                          <p:spTgt spid="292"/>
                                        </p:tgtEl>
                                        <p:attrNameLst>
                                          <p:attrName>ppt_x</p:attrName>
                                          <p:attrName>ppt_y</p:attrName>
                                        </p:attrNameLst>
                                      </p:cBhvr>
                                    </p:animMotion>
                                  </p:childTnLst>
                                </p:cTn>
                              </p:par>
                              <p:par>
                                <p:cTn id="51" presetID="0" presetClass="path" presetSubtype="0" accel="50000" decel="50000" fill="hold" grpId="0" nodeType="withEffect">
                                  <p:stCondLst>
                                    <p:cond delay="0"/>
                                  </p:stCondLst>
                                  <p:childTnLst>
                                    <p:animMotion origin="layout" path="M 8.33333E-7 3.7037E-7 L 0.0559 -0.01875 L 0.28663 -0.01667 L 0.47413 -0.0088 " pathEditMode="relative" ptsTypes="AAAA">
                                      <p:cBhvr>
                                        <p:cTn id="52" dur="2000" fill="hold"/>
                                        <p:tgtEl>
                                          <p:spTgt spid="286"/>
                                        </p:tgtEl>
                                        <p:attrNameLst>
                                          <p:attrName>ppt_x</p:attrName>
                                          <p:attrName>ppt_y</p:attrName>
                                        </p:attrNameLst>
                                      </p:cBhvr>
                                    </p:animMotion>
                                  </p:childTnLst>
                                </p:cTn>
                              </p:par>
                              <p:par>
                                <p:cTn id="53" presetID="10" presetClass="exit" presetSubtype="0" fill="hold" grpId="1" nodeType="withEffect">
                                  <p:stCondLst>
                                    <p:cond delay="0"/>
                                  </p:stCondLst>
                                  <p:childTnLst>
                                    <p:animEffect transition="out" filter="fade">
                                      <p:cBhvr>
                                        <p:cTn id="54" dur="500"/>
                                        <p:tgtEl>
                                          <p:spTgt spid="285"/>
                                        </p:tgtEl>
                                      </p:cBhvr>
                                    </p:animEffect>
                                    <p:set>
                                      <p:cBhvr>
                                        <p:cTn id="55" dur="1" fill="hold">
                                          <p:stCondLst>
                                            <p:cond delay="499"/>
                                          </p:stCondLst>
                                        </p:cTn>
                                        <p:tgtEl>
                                          <p:spTgt spid="285"/>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8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0" presetClass="path" presetSubtype="0" accel="50000" decel="50000" fill="hold" grpId="1" nodeType="clickEffect">
                                  <p:stCondLst>
                                    <p:cond delay="0"/>
                                  </p:stCondLst>
                                  <p:childTnLst>
                                    <p:animMotion origin="layout" path="M 0.60226 -0.11388 L 0.63646 -0.10948 L 0.65642 -0.10948 L 0.65642 -0.0405 L 0.42222 -0.04374 L 0.42222 -0.1361 L 0.14982 -0.14166 L 0.09149 -0.12708 " pathEditMode="relative" ptsTypes="AAAAAAAA">
                                      <p:cBhvr>
                                        <p:cTn id="61" dur="2000" fill="hold"/>
                                        <p:tgtEl>
                                          <p:spTgt spid="292"/>
                                        </p:tgtEl>
                                        <p:attrNameLst>
                                          <p:attrName>ppt_x</p:attrName>
                                          <p:attrName>ppt_y</p:attrName>
                                        </p:attrNameLst>
                                      </p:cBhvr>
                                    </p:animMotion>
                                  </p:childTnLst>
                                </p:cTn>
                              </p:par>
                              <p:par>
                                <p:cTn id="62" presetID="10" presetClass="exit" presetSubtype="0" fill="hold" grpId="1" nodeType="withEffect">
                                  <p:stCondLst>
                                    <p:cond delay="0"/>
                                  </p:stCondLst>
                                  <p:childTnLst>
                                    <p:animEffect transition="out" filter="fade">
                                      <p:cBhvr>
                                        <p:cTn id="63" dur="500"/>
                                        <p:tgtEl>
                                          <p:spTgt spid="286"/>
                                        </p:tgtEl>
                                      </p:cBhvr>
                                    </p:animEffect>
                                    <p:set>
                                      <p:cBhvr>
                                        <p:cTn id="64" dur="1" fill="hold">
                                          <p:stCondLst>
                                            <p:cond delay="499"/>
                                          </p:stCondLst>
                                        </p:cTn>
                                        <p:tgtEl>
                                          <p:spTgt spid="2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p:bldP spid="282" grpId="0"/>
      <p:bldP spid="282" grpId="1"/>
      <p:bldP spid="282" grpId="2"/>
      <p:bldP spid="283" grpId="0"/>
      <p:bldP spid="283" grpId="1"/>
      <p:bldP spid="285" grpId="0"/>
      <p:bldP spid="285" grpId="1"/>
      <p:bldP spid="286" grpId="0"/>
      <p:bldP spid="286" grpId="1"/>
      <p:bldP spid="287" grpId="0"/>
      <p:bldP spid="292" grpId="0"/>
      <p:bldP spid="292" grpId="1"/>
      <p:bldP spid="292" grpId="2"/>
      <p:bldP spid="292" grpId="3"/>
      <p:bldP spid="294" grpId="0"/>
      <p:bldP spid="294" grpId="1"/>
      <p:bldP spid="295" grpId="0" animBg="1"/>
      <p:bldP spid="296" grpId="0"/>
      <p:bldP spid="10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q.jpg"/>
          <p:cNvPicPr>
            <a:picLocks noGrp="1" noChangeAspect="1"/>
          </p:cNvPicPr>
          <p:nvPr>
            <p:ph idx="1"/>
          </p:nvPr>
        </p:nvPicPr>
        <p:blipFill rotWithShape="1">
          <a:blip r:embed="rId2">
            <a:extLst>
              <a:ext uri="{28A0092B-C50C-407E-A947-70E740481C1C}">
                <a14:useLocalDpi xmlns:a14="http://schemas.microsoft.com/office/drawing/2010/main" val="0"/>
              </a:ext>
            </a:extLst>
          </a:blip>
          <a:srcRect t="-4682" b="-4511"/>
          <a:stretch/>
        </p:blipFill>
        <p:spPr>
          <a:xfrm>
            <a:off x="287869" y="774183"/>
            <a:ext cx="8449733" cy="3199077"/>
          </a:xfrm>
        </p:spPr>
      </p:pic>
      <p:sp>
        <p:nvSpPr>
          <p:cNvPr id="2" name="Title 1"/>
          <p:cNvSpPr>
            <a:spLocks noGrp="1"/>
          </p:cNvSpPr>
          <p:nvPr>
            <p:ph type="title"/>
          </p:nvPr>
        </p:nvSpPr>
        <p:spPr/>
        <p:txBody>
          <a:bodyPr>
            <a:normAutofit/>
          </a:bodyPr>
          <a:lstStyle/>
          <a:p>
            <a:r>
              <a:rPr lang="en-US" sz="3200" dirty="0" smtClean="0"/>
              <a:t>SW/HW Hybrid Priority Queue</a:t>
            </a:r>
            <a:endParaRPr lang="en-US" sz="3200" dirty="0"/>
          </a:p>
        </p:txBody>
      </p:sp>
      <p:sp>
        <p:nvSpPr>
          <p:cNvPr id="5" name="Rectangle 2"/>
          <p:cNvSpPr txBox="1">
            <a:spLocks noChangeArrowheads="1"/>
          </p:cNvSpPr>
          <p:nvPr/>
        </p:nvSpPr>
        <p:spPr bwMode="auto">
          <a:xfrm>
            <a:off x="152400" y="4191000"/>
            <a:ext cx="86487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r>
              <a:rPr lang="en-US" sz="2000" dirty="0" smtClean="0"/>
              <a:t>Hardware </a:t>
            </a:r>
            <a:r>
              <a:rPr lang="en-US" sz="2000" dirty="0"/>
              <a:t>p</a:t>
            </a:r>
            <a:r>
              <a:rPr lang="en-US" sz="2000" dirty="0" smtClean="0"/>
              <a:t>riority queue extended to partially migrate to software memory when queue overflows hardware resources.</a:t>
            </a:r>
            <a:endParaRPr lang="en-US" sz="2000" dirty="0" smtClean="0">
              <a:solidFill>
                <a:schemeClr val="tx1"/>
              </a:solidFill>
            </a:endParaRPr>
          </a:p>
          <a:p>
            <a:pPr marL="457200" lvl="1" indent="0">
              <a:buNone/>
            </a:pPr>
            <a:endParaRPr lang="en-US" sz="2000" dirty="0">
              <a:solidFill>
                <a:schemeClr val="tx1"/>
              </a:solidFill>
            </a:endParaRPr>
          </a:p>
          <a:p>
            <a:endParaRPr lang="en-US" sz="2000" dirty="0"/>
          </a:p>
          <a:p>
            <a:pPr lvl="1"/>
            <a:endParaRPr lang="en-US" sz="2000" dirty="0" smtClean="0"/>
          </a:p>
          <a:p>
            <a:pPr marL="457200" lvl="1" indent="0">
              <a:buFontTx/>
              <a:buNone/>
            </a:pPr>
            <a:endParaRPr lang="en-US" sz="2000" dirty="0" smtClean="0"/>
          </a:p>
          <a:p>
            <a:pPr marL="457200" lvl="1" indent="0">
              <a:buFontTx/>
              <a:buNone/>
            </a:pPr>
            <a:endParaRPr lang="en-US" sz="2000" dirty="0" smtClean="0"/>
          </a:p>
          <a:p>
            <a:endParaRPr lang="en-US" sz="2000" dirty="0" smtClean="0"/>
          </a:p>
          <a:p>
            <a:pPr marL="457200" lvl="1" indent="0">
              <a:buFontTx/>
              <a:buNone/>
            </a:pPr>
            <a:endParaRPr lang="en-US" sz="2000" dirty="0" smtClean="0"/>
          </a:p>
        </p:txBody>
      </p:sp>
    </p:spTree>
    <p:extLst>
      <p:ext uri="{BB962C8B-B14F-4D97-AF65-F5344CB8AC3E}">
        <p14:creationId xmlns:p14="http://schemas.microsoft.com/office/powerpoint/2010/main" val="294056380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Hybrid Priority Queue</a:t>
            </a:r>
            <a:endParaRPr lang="en-US" sz="3200" dirty="0"/>
          </a:p>
        </p:txBody>
      </p:sp>
      <p:pic>
        <p:nvPicPr>
          <p:cNvPr id="5" name="Content Placeholder 4" descr="pq_migration.jpg"/>
          <p:cNvPicPr>
            <a:picLocks noGrp="1" noChangeAspect="1"/>
          </p:cNvPicPr>
          <p:nvPr>
            <p:ph idx="1"/>
          </p:nvPr>
        </p:nvPicPr>
        <p:blipFill rotWithShape="1">
          <a:blip r:embed="rId2">
            <a:extLst>
              <a:ext uri="{28A0092B-C50C-407E-A947-70E740481C1C}">
                <a14:useLocalDpi xmlns:a14="http://schemas.microsoft.com/office/drawing/2010/main" val="0"/>
              </a:ext>
            </a:extLst>
          </a:blip>
          <a:srcRect t="-129" b="8970"/>
          <a:stretch/>
        </p:blipFill>
        <p:spPr>
          <a:xfrm>
            <a:off x="1502060" y="1107491"/>
            <a:ext cx="6236460" cy="3515302"/>
          </a:xfrm>
        </p:spPr>
      </p:pic>
      <p:sp>
        <p:nvSpPr>
          <p:cNvPr id="6" name="TextBox 5"/>
          <p:cNvSpPr txBox="1"/>
          <p:nvPr/>
        </p:nvSpPr>
        <p:spPr>
          <a:xfrm>
            <a:off x="389467" y="5063051"/>
            <a:ext cx="8360939" cy="923330"/>
          </a:xfrm>
          <a:prstGeom prst="rect">
            <a:avLst/>
          </a:prstGeom>
          <a:noFill/>
        </p:spPr>
        <p:txBody>
          <a:bodyPr wrap="square" rtlCol="0">
            <a:spAutoFit/>
          </a:bodyPr>
          <a:lstStyle/>
          <a:p>
            <a:pPr marL="285750" indent="-285750">
              <a:buFont typeface="Arial"/>
              <a:buChar char="•"/>
            </a:pPr>
            <a:r>
              <a:rPr lang="en-US" dirty="0" smtClean="0"/>
              <a:t>During overflow, priority queue array is extended into software memory.</a:t>
            </a:r>
          </a:p>
          <a:p>
            <a:endParaRPr lang="en-US" dirty="0" smtClean="0"/>
          </a:p>
          <a:p>
            <a:pPr marL="285750" indent="-285750">
              <a:buFont typeface="Arial"/>
              <a:buChar char="•"/>
            </a:pPr>
            <a:r>
              <a:rPr lang="en-US" dirty="0" smtClean="0"/>
              <a:t>In hybrid mode, queue is managed in both hardware and software.</a:t>
            </a:r>
          </a:p>
        </p:txBody>
      </p:sp>
      <p:cxnSp>
        <p:nvCxnSpPr>
          <p:cNvPr id="11" name="Curved Connector 10"/>
          <p:cNvCxnSpPr/>
          <p:nvPr/>
        </p:nvCxnSpPr>
        <p:spPr>
          <a:xfrm flipV="1">
            <a:off x="3403599" y="3640667"/>
            <a:ext cx="1354667" cy="677333"/>
          </a:xfrm>
          <a:prstGeom prst="curvedConnector3">
            <a:avLst/>
          </a:prstGeom>
          <a:ln>
            <a:solidFill>
              <a:schemeClr val="tx1"/>
            </a:solidFill>
            <a:prstDash val="sysDot"/>
            <a:tailEnd type="arrow" w="lg"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604587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t>Hardware </a:t>
            </a:r>
            <a:r>
              <a:rPr lang="en-US" sz="3200" dirty="0" smtClean="0"/>
              <a:t>Scheduler</a:t>
            </a:r>
          </a:p>
        </p:txBody>
      </p:sp>
      <p:sp>
        <p:nvSpPr>
          <p:cNvPr id="5" name="Rectangle 4"/>
          <p:cNvSpPr/>
          <p:nvPr/>
        </p:nvSpPr>
        <p:spPr>
          <a:xfrm>
            <a:off x="180422" y="909965"/>
            <a:ext cx="8834237" cy="369332"/>
          </a:xfrm>
          <a:prstGeom prst="rect">
            <a:avLst/>
          </a:prstGeom>
        </p:spPr>
        <p:txBody>
          <a:bodyPr wrap="square">
            <a:spAutoFit/>
          </a:bodyPr>
          <a:lstStyle/>
          <a:p>
            <a:r>
              <a:rPr lang="en-US" dirty="0"/>
              <a:t>D</a:t>
            </a:r>
            <a:r>
              <a:rPr lang="en-US" dirty="0" smtClean="0"/>
              <a:t>esigned to reduce the timer-tick processing and scheduling overhead.</a:t>
            </a:r>
            <a:endParaRPr lang="en-US" dirty="0"/>
          </a:p>
        </p:txBody>
      </p:sp>
      <p:pic>
        <p:nvPicPr>
          <p:cNvPr id="6" name="Picture 5"/>
          <p:cNvPicPr>
            <a:picLocks noChangeAspect="1"/>
          </p:cNvPicPr>
          <p:nvPr/>
        </p:nvPicPr>
        <p:blipFill>
          <a:blip r:embed="rId2"/>
          <a:stretch>
            <a:fillRect/>
          </a:stretch>
        </p:blipFill>
        <p:spPr>
          <a:xfrm>
            <a:off x="987714" y="1433673"/>
            <a:ext cx="6302405" cy="2833527"/>
          </a:xfrm>
          <a:prstGeom prst="rect">
            <a:avLst/>
          </a:prstGeom>
        </p:spPr>
      </p:pic>
      <p:sp>
        <p:nvSpPr>
          <p:cNvPr id="7" name="Rectangle 6"/>
          <p:cNvSpPr/>
          <p:nvPr/>
        </p:nvSpPr>
        <p:spPr>
          <a:xfrm>
            <a:off x="180422" y="4327874"/>
            <a:ext cx="8630428" cy="1920526"/>
          </a:xfrm>
          <a:prstGeom prst="rect">
            <a:avLst/>
          </a:prstGeom>
        </p:spPr>
        <p:txBody>
          <a:bodyPr wrap="square">
            <a:spAutoFit/>
          </a:bodyPr>
          <a:lstStyle/>
          <a:p>
            <a:pPr algn="just" defTabSz="4387718">
              <a:spcBef>
                <a:spcPct val="20000"/>
              </a:spcBef>
            </a:pPr>
            <a:r>
              <a:rPr lang="en-US" b="1" dirty="0" smtClean="0"/>
              <a:t>Controller: </a:t>
            </a:r>
            <a:r>
              <a:rPr lang="en-US" dirty="0" smtClean="0"/>
              <a:t>responsible for the execution of the scheduling algorithm</a:t>
            </a:r>
          </a:p>
          <a:p>
            <a:pPr algn="just" defTabSz="4387718">
              <a:spcBef>
                <a:spcPct val="20000"/>
              </a:spcBef>
            </a:pPr>
            <a:r>
              <a:rPr lang="en-US" b="1" dirty="0" smtClean="0"/>
              <a:t>Timer</a:t>
            </a:r>
            <a:r>
              <a:rPr lang="en-US" dirty="0" smtClean="0"/>
              <a:t>: keeps accurate high-resolution time. </a:t>
            </a:r>
          </a:p>
          <a:p>
            <a:pPr algn="just" defTabSz="4387718">
              <a:spcBef>
                <a:spcPct val="20000"/>
              </a:spcBef>
            </a:pPr>
            <a:r>
              <a:rPr lang="en-US" b="1" dirty="0" smtClean="0"/>
              <a:t>Task queues</a:t>
            </a:r>
            <a:r>
              <a:rPr lang="en-US" dirty="0" smtClean="0"/>
              <a:t>: priority queues that keep tasks in sorted order based on their priority (</a:t>
            </a:r>
            <a:r>
              <a:rPr lang="en-US" b="1" dirty="0" smtClean="0"/>
              <a:t>Ready Queue</a:t>
            </a:r>
            <a:r>
              <a:rPr lang="en-US" dirty="0" smtClean="0"/>
              <a:t>) or activation time (</a:t>
            </a:r>
            <a:r>
              <a:rPr lang="en-US" b="1" dirty="0" smtClean="0"/>
              <a:t>Sleep Queue</a:t>
            </a:r>
            <a:r>
              <a:rPr lang="en-US" dirty="0" smtClean="0"/>
              <a:t>).</a:t>
            </a:r>
          </a:p>
          <a:p>
            <a:pPr algn="just" defTabSz="4387718">
              <a:spcBef>
                <a:spcPct val="20000"/>
              </a:spcBef>
            </a:pPr>
            <a:r>
              <a:rPr lang="en-US" b="1" dirty="0" smtClean="0"/>
              <a:t>Custom instructions: </a:t>
            </a:r>
            <a:r>
              <a:rPr lang="en-US" dirty="0" smtClean="0"/>
              <a:t>extend the processor’s instruction set architecture to allow the CPU to interface with the scheduler.</a:t>
            </a:r>
            <a:endParaRPr lang="en-US" dirty="0"/>
          </a:p>
        </p:txBody>
      </p:sp>
      <p:cxnSp>
        <p:nvCxnSpPr>
          <p:cNvPr id="12" name="Straight Connector 11"/>
          <p:cNvCxnSpPr/>
          <p:nvPr/>
        </p:nvCxnSpPr>
        <p:spPr>
          <a:xfrm>
            <a:off x="304800" y="4629150"/>
            <a:ext cx="1066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4800" y="49784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04800" y="5288137"/>
            <a:ext cx="1371600" cy="14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01914" y="5894213"/>
            <a:ext cx="2212686"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940318" y="1662111"/>
            <a:ext cx="2254217" cy="3810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Controller</a:t>
            </a:r>
            <a:endParaRPr lang="en-US" sz="1200" dirty="0">
              <a:solidFill>
                <a:schemeClr val="bg1"/>
              </a:solidFill>
            </a:endParaRPr>
          </a:p>
        </p:txBody>
      </p:sp>
      <p:sp>
        <p:nvSpPr>
          <p:cNvPr id="21" name="Rectangle 20"/>
          <p:cNvSpPr/>
          <p:nvPr/>
        </p:nvSpPr>
        <p:spPr>
          <a:xfrm>
            <a:off x="6705600" y="2209800"/>
            <a:ext cx="488935" cy="3810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bg1"/>
                </a:solidFill>
              </a:rPr>
              <a:t>Timer</a:t>
            </a:r>
            <a:endParaRPr lang="en-US" sz="1200" dirty="0">
              <a:solidFill>
                <a:schemeClr val="bg1"/>
              </a:solidFill>
            </a:endParaRPr>
          </a:p>
        </p:txBody>
      </p:sp>
      <p:sp>
        <p:nvSpPr>
          <p:cNvPr id="22" name="Rectangle 21"/>
          <p:cNvSpPr/>
          <p:nvPr/>
        </p:nvSpPr>
        <p:spPr>
          <a:xfrm>
            <a:off x="5975350" y="2442594"/>
            <a:ext cx="698482" cy="98149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Sleep</a:t>
            </a:r>
          </a:p>
          <a:p>
            <a:pPr algn="ctr"/>
            <a:r>
              <a:rPr lang="en-US" sz="1200" dirty="0" smtClean="0">
                <a:solidFill>
                  <a:schemeClr val="bg1"/>
                </a:solidFill>
              </a:rPr>
              <a:t>Queue</a:t>
            </a:r>
            <a:endParaRPr lang="en-US" sz="1200" dirty="0">
              <a:solidFill>
                <a:schemeClr val="bg1"/>
              </a:solidFill>
            </a:endParaRPr>
          </a:p>
        </p:txBody>
      </p:sp>
      <p:sp>
        <p:nvSpPr>
          <p:cNvPr id="23" name="Rectangle 22"/>
          <p:cNvSpPr/>
          <p:nvPr/>
        </p:nvSpPr>
        <p:spPr>
          <a:xfrm>
            <a:off x="4949526" y="2438400"/>
            <a:ext cx="705467" cy="991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Ready Queue</a:t>
            </a:r>
            <a:endParaRPr lang="en-US" sz="1200" dirty="0">
              <a:solidFill>
                <a:schemeClr val="bg1"/>
              </a:solidFill>
            </a:endParaRPr>
          </a:p>
        </p:txBody>
      </p:sp>
      <p:sp>
        <p:nvSpPr>
          <p:cNvPr id="26" name="Rectangle 25"/>
          <p:cNvSpPr/>
          <p:nvPr/>
        </p:nvSpPr>
        <p:spPr>
          <a:xfrm>
            <a:off x="2205004" y="2757489"/>
            <a:ext cx="734111" cy="533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bg1"/>
                </a:solidFill>
              </a:rPr>
              <a:t>Hardware Scheduler</a:t>
            </a:r>
            <a:endParaRPr lang="en-US" sz="800" dirty="0">
              <a:solidFill>
                <a:schemeClr val="bg1"/>
              </a:solidFill>
            </a:endParaRPr>
          </a:p>
        </p:txBody>
      </p:sp>
    </p:spTree>
    <p:extLst>
      <p:ext uri="{BB962C8B-B14F-4D97-AF65-F5344CB8AC3E}">
        <p14:creationId xmlns:p14="http://schemas.microsoft.com/office/powerpoint/2010/main" val="167187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21"/>
                                        </p:tgtEl>
                                      </p:cBhvr>
                                    </p:animEffect>
                                    <p:set>
                                      <p:cBhvr>
                                        <p:cTn id="32" dur="1" fill="hold">
                                          <p:stCondLst>
                                            <p:cond delay="499"/>
                                          </p:stCondLst>
                                        </p:cTn>
                                        <p:tgtEl>
                                          <p:spTgt spid="21"/>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6"/>
                                        </p:tgtEl>
                                      </p:cBhvr>
                                    </p:animEffect>
                                    <p:set>
                                      <p:cBhvr>
                                        <p:cTn id="46" dur="1" fill="hold">
                                          <p:stCondLst>
                                            <p:cond delay="499"/>
                                          </p:stCondLst>
                                        </p:cTn>
                                        <p:tgtEl>
                                          <p:spTgt spid="16"/>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26"/>
                                        </p:tgtEl>
                                      </p:cBhvr>
                                    </p:animEffect>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23" grpId="0" animBg="1"/>
      <p:bldP spid="23" grpId="1" animBg="1"/>
      <p:bldP spid="26" grpId="0" animBg="1"/>
      <p:bldP spid="2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smtClean="0"/>
              <a:t>Evaluation Methodology</a:t>
            </a:r>
          </a:p>
        </p:txBody>
      </p:sp>
      <p:pic>
        <p:nvPicPr>
          <p:cNvPr id="3" name="Picture 2"/>
          <p:cNvPicPr>
            <a:picLocks noChangeAspect="1"/>
          </p:cNvPicPr>
          <p:nvPr/>
        </p:nvPicPr>
        <p:blipFill>
          <a:blip r:embed="rId2"/>
          <a:stretch>
            <a:fillRect/>
          </a:stretch>
        </p:blipFill>
        <p:spPr>
          <a:xfrm>
            <a:off x="4330828" y="981299"/>
            <a:ext cx="4721585" cy="1347217"/>
          </a:xfrm>
          <a:prstGeom prst="rect">
            <a:avLst/>
          </a:prstGeom>
        </p:spPr>
      </p:pic>
      <p:sp>
        <p:nvSpPr>
          <p:cNvPr id="4" name="Rectangle 3"/>
          <p:cNvSpPr/>
          <p:nvPr/>
        </p:nvSpPr>
        <p:spPr>
          <a:xfrm>
            <a:off x="146532" y="818628"/>
            <a:ext cx="4184296" cy="1477328"/>
          </a:xfrm>
          <a:prstGeom prst="rect">
            <a:avLst/>
          </a:prstGeom>
        </p:spPr>
        <p:txBody>
          <a:bodyPr wrap="square">
            <a:spAutoFit/>
          </a:bodyPr>
          <a:lstStyle/>
          <a:p>
            <a:r>
              <a:rPr lang="en-US" b="1" dirty="0" smtClean="0"/>
              <a:t>Platform</a:t>
            </a:r>
            <a:r>
              <a:rPr lang="en-US" dirty="0" smtClean="0"/>
              <a:t> </a:t>
            </a:r>
          </a:p>
          <a:p>
            <a:pPr marL="285750" indent="-285750">
              <a:spcBef>
                <a:spcPts val="0"/>
              </a:spcBef>
              <a:buFont typeface="Arial"/>
              <a:buChar char="•"/>
            </a:pPr>
            <a:r>
              <a:rPr lang="en-US" dirty="0" smtClean="0"/>
              <a:t>Reconfigurable </a:t>
            </a:r>
            <a:r>
              <a:rPr lang="en-US" dirty="0"/>
              <a:t>Autonomous </a:t>
            </a:r>
            <a:r>
              <a:rPr lang="en-US" dirty="0" smtClean="0"/>
              <a:t>Vehicle Infrastructure </a:t>
            </a:r>
            <a:r>
              <a:rPr lang="en-US" dirty="0"/>
              <a:t>(RAVI) board, an in-house developed FPGA prototyping platform.</a:t>
            </a:r>
          </a:p>
        </p:txBody>
      </p:sp>
      <p:sp>
        <p:nvSpPr>
          <p:cNvPr id="5" name="Rectangle 4"/>
          <p:cNvSpPr/>
          <p:nvPr/>
        </p:nvSpPr>
        <p:spPr>
          <a:xfrm>
            <a:off x="146531" y="2438400"/>
            <a:ext cx="8905881" cy="1481944"/>
          </a:xfrm>
          <a:prstGeom prst="rect">
            <a:avLst/>
          </a:prstGeom>
        </p:spPr>
        <p:txBody>
          <a:bodyPr wrap="square">
            <a:spAutoFit/>
          </a:bodyPr>
          <a:lstStyle/>
          <a:p>
            <a:pPr marL="283464" indent="-283464">
              <a:spcBef>
                <a:spcPts val="12"/>
              </a:spcBef>
            </a:pPr>
            <a:r>
              <a:rPr lang="en-US" b="1" dirty="0"/>
              <a:t>Architecture </a:t>
            </a:r>
            <a:r>
              <a:rPr lang="en-US" b="1" dirty="0" smtClean="0"/>
              <a:t>Configuration</a:t>
            </a:r>
          </a:p>
          <a:p>
            <a:pPr marL="283464" indent="-283464">
              <a:spcBef>
                <a:spcPts val="12"/>
              </a:spcBef>
              <a:buFont typeface="Arial"/>
              <a:buChar char="•"/>
            </a:pPr>
            <a:r>
              <a:rPr lang="en-US" dirty="0" err="1" smtClean="0"/>
              <a:t>Nios</a:t>
            </a:r>
            <a:r>
              <a:rPr lang="en-US" dirty="0" smtClean="0"/>
              <a:t> II processor running at 50 </a:t>
            </a:r>
            <a:r>
              <a:rPr lang="en-US" dirty="0" err="1" smtClean="0"/>
              <a:t>MHz.</a:t>
            </a:r>
            <a:endParaRPr lang="en-US" dirty="0" smtClean="0"/>
          </a:p>
          <a:p>
            <a:pPr marL="283464" indent="-283464">
              <a:spcBef>
                <a:spcPts val="12"/>
              </a:spcBef>
              <a:buFont typeface="Arial"/>
              <a:buChar char="•"/>
            </a:pPr>
            <a:r>
              <a:rPr lang="en-US" dirty="0" smtClean="0"/>
              <a:t>Custom instruction interface is used to communicate with the scheduler.</a:t>
            </a:r>
          </a:p>
          <a:p>
            <a:pPr marL="283464" indent="-283464">
              <a:spcBef>
                <a:spcPts val="12"/>
              </a:spcBef>
              <a:buFont typeface="Arial"/>
              <a:buChar char="•"/>
            </a:pPr>
            <a:r>
              <a:rPr lang="en-US" dirty="0" smtClean="0"/>
              <a:t>Supports up to 255 tasks.</a:t>
            </a:r>
          </a:p>
          <a:p>
            <a:pPr marL="283464" indent="-283464">
              <a:spcBef>
                <a:spcPts val="12"/>
              </a:spcBef>
              <a:buFont typeface="Arial"/>
              <a:buChar char="•"/>
            </a:pPr>
            <a:r>
              <a:rPr lang="en-US" dirty="0" smtClean="0"/>
              <a:t>Scheduling algorithm - Earliest Deadline First(EDF).</a:t>
            </a:r>
          </a:p>
        </p:txBody>
      </p:sp>
      <p:sp>
        <p:nvSpPr>
          <p:cNvPr id="6" name="Rectangle 5"/>
          <p:cNvSpPr/>
          <p:nvPr/>
        </p:nvSpPr>
        <p:spPr>
          <a:xfrm>
            <a:off x="146529" y="4157903"/>
            <a:ext cx="8791916" cy="2319097"/>
          </a:xfrm>
          <a:prstGeom prst="rect">
            <a:avLst/>
          </a:prstGeom>
        </p:spPr>
        <p:txBody>
          <a:bodyPr wrap="square">
            <a:spAutoFit/>
          </a:bodyPr>
          <a:lstStyle/>
          <a:p>
            <a:pPr>
              <a:spcBef>
                <a:spcPts val="12"/>
              </a:spcBef>
            </a:pPr>
            <a:r>
              <a:rPr lang="en-US" b="1" dirty="0" smtClean="0"/>
              <a:t>Workload</a:t>
            </a:r>
          </a:p>
          <a:p>
            <a:pPr marL="285750" indent="-285750">
              <a:spcBef>
                <a:spcPts val="12"/>
              </a:spcBef>
              <a:buFont typeface="Arial"/>
              <a:buChar char="•"/>
            </a:pPr>
            <a:r>
              <a:rPr lang="en-US" dirty="0" smtClean="0"/>
              <a:t>Periodic tasks with randomly generated parameters.</a:t>
            </a:r>
          </a:p>
          <a:p>
            <a:pPr marL="285750" indent="-285750">
              <a:spcBef>
                <a:spcPts val="12"/>
              </a:spcBef>
              <a:buFont typeface="Arial"/>
              <a:buChar char="•"/>
            </a:pPr>
            <a:r>
              <a:rPr lang="en-US" dirty="0" smtClean="0"/>
              <a:t>Relative task deadline equal to period of the task.</a:t>
            </a:r>
          </a:p>
          <a:p>
            <a:pPr>
              <a:spcBef>
                <a:spcPts val="12"/>
              </a:spcBef>
            </a:pPr>
            <a:endParaRPr lang="en-US" dirty="0" smtClean="0"/>
          </a:p>
          <a:p>
            <a:pPr>
              <a:spcBef>
                <a:spcPts val="12"/>
              </a:spcBef>
            </a:pPr>
            <a:r>
              <a:rPr lang="en-US" b="1" dirty="0" smtClean="0"/>
              <a:t>Metrics</a:t>
            </a:r>
          </a:p>
          <a:p>
            <a:pPr marL="285750" indent="-285750">
              <a:spcBef>
                <a:spcPts val="12"/>
              </a:spcBef>
              <a:buFont typeface="Arial"/>
              <a:buChar char="•"/>
            </a:pPr>
            <a:r>
              <a:rPr lang="en-US" dirty="0" smtClean="0"/>
              <a:t>Scheduler Overhead</a:t>
            </a:r>
          </a:p>
          <a:p>
            <a:pPr marL="285750" indent="-285750">
              <a:spcBef>
                <a:spcPts val="12"/>
              </a:spcBef>
              <a:buFont typeface="Arial"/>
              <a:buChar char="•"/>
            </a:pPr>
            <a:r>
              <a:rPr lang="en-US" dirty="0" smtClean="0"/>
              <a:t>Timer-tick Overhead</a:t>
            </a:r>
          </a:p>
          <a:p>
            <a:pPr marL="285750" indent="-285750">
              <a:spcBef>
                <a:spcPts val="12"/>
              </a:spcBef>
              <a:buFont typeface="Arial"/>
              <a:buChar char="•"/>
            </a:pPr>
            <a:r>
              <a:rPr lang="en-US" dirty="0" smtClean="0"/>
              <a:t>Predictability</a:t>
            </a:r>
            <a:endParaRPr lang="en-US" b="1" dirty="0"/>
          </a:p>
        </p:txBody>
      </p:sp>
    </p:spTree>
    <p:extLst>
      <p:ext uri="{BB962C8B-B14F-4D97-AF65-F5344CB8AC3E}">
        <p14:creationId xmlns:p14="http://schemas.microsoft.com/office/powerpoint/2010/main" val="216178430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smtClean="0"/>
              <a:t>Hardware only - Results and Analysis</a:t>
            </a:r>
          </a:p>
        </p:txBody>
      </p:sp>
      <p:sp>
        <p:nvSpPr>
          <p:cNvPr id="13" name="Rectangle 12"/>
          <p:cNvSpPr/>
          <p:nvPr/>
        </p:nvSpPr>
        <p:spPr>
          <a:xfrm>
            <a:off x="97688" y="3491991"/>
            <a:ext cx="4848623" cy="3139321"/>
          </a:xfrm>
          <a:prstGeom prst="rect">
            <a:avLst/>
          </a:prstGeom>
        </p:spPr>
        <p:txBody>
          <a:bodyPr wrap="square">
            <a:spAutoFit/>
          </a:bodyPr>
          <a:lstStyle/>
          <a:p>
            <a:pPr algn="just">
              <a:spcBef>
                <a:spcPts val="0"/>
              </a:spcBef>
              <a:defRPr/>
            </a:pPr>
            <a:r>
              <a:rPr lang="en-US" b="1" dirty="0" smtClean="0"/>
              <a:t>Scalability</a:t>
            </a:r>
            <a:r>
              <a:rPr lang="en-US" dirty="0"/>
              <a:t>: Supports up to </a:t>
            </a:r>
            <a:r>
              <a:rPr lang="en-US" b="1" dirty="0" smtClean="0"/>
              <a:t>255 </a:t>
            </a:r>
            <a:r>
              <a:rPr lang="en-US" b="1" dirty="0"/>
              <a:t>tasks</a:t>
            </a:r>
            <a:r>
              <a:rPr lang="en-US" dirty="0"/>
              <a:t> with high timer tick resolution of </a:t>
            </a:r>
            <a:r>
              <a:rPr lang="en-US" b="1" dirty="0"/>
              <a:t>0.1ms</a:t>
            </a:r>
            <a:r>
              <a:rPr lang="en-US" dirty="0"/>
              <a:t>.</a:t>
            </a:r>
          </a:p>
          <a:p>
            <a:pPr algn="just">
              <a:spcBef>
                <a:spcPts val="0"/>
              </a:spcBef>
              <a:defRPr/>
            </a:pPr>
            <a:endParaRPr lang="en-US" b="1" dirty="0" smtClean="0"/>
          </a:p>
          <a:p>
            <a:pPr algn="just">
              <a:spcBef>
                <a:spcPts val="0"/>
              </a:spcBef>
              <a:defRPr/>
            </a:pPr>
            <a:r>
              <a:rPr lang="en-US" b="1" dirty="0" smtClean="0"/>
              <a:t>Overhead</a:t>
            </a:r>
            <a:r>
              <a:rPr lang="en-US" dirty="0" smtClean="0"/>
              <a:t>:</a:t>
            </a:r>
            <a:r>
              <a:rPr lang="en-US" b="1" dirty="0" smtClean="0"/>
              <a:t> </a:t>
            </a:r>
            <a:r>
              <a:rPr lang="en-US" dirty="0" smtClean="0"/>
              <a:t>A 97% reduction in scheduling overhead was obtained after  migrating the functionality  to hardware.</a:t>
            </a:r>
          </a:p>
          <a:p>
            <a:pPr algn="just">
              <a:spcBef>
                <a:spcPts val="12"/>
              </a:spcBef>
              <a:defRPr/>
            </a:pPr>
            <a:endParaRPr lang="en-US" dirty="0"/>
          </a:p>
          <a:p>
            <a:pPr algn="just">
              <a:spcBef>
                <a:spcPts val="0"/>
              </a:spcBef>
              <a:defRPr/>
            </a:pPr>
            <a:r>
              <a:rPr lang="en-US" b="1" dirty="0"/>
              <a:t>Improved Predictability</a:t>
            </a:r>
            <a:r>
              <a:rPr lang="en-US" dirty="0"/>
              <a:t>: Hardware shows 50 times less variability in scheduler execution time, thus providing increased predictability</a:t>
            </a:r>
          </a:p>
        </p:txBody>
      </p:sp>
      <p:grpSp>
        <p:nvGrpSpPr>
          <p:cNvPr id="3" name="Group 2"/>
          <p:cNvGrpSpPr/>
          <p:nvPr/>
        </p:nvGrpSpPr>
        <p:grpSpPr>
          <a:xfrm>
            <a:off x="838200" y="914400"/>
            <a:ext cx="7647070" cy="2612960"/>
            <a:chOff x="838200" y="914400"/>
            <a:chExt cx="7647070" cy="2612960"/>
          </a:xfrm>
        </p:grpSpPr>
        <p:pic>
          <p:nvPicPr>
            <p:cNvPr id="24" name="Picture 23"/>
            <p:cNvPicPr>
              <a:picLocks noChangeAspect="1"/>
            </p:cNvPicPr>
            <p:nvPr/>
          </p:nvPicPr>
          <p:blipFill>
            <a:blip r:embed="rId2"/>
            <a:stretch>
              <a:fillRect/>
            </a:stretch>
          </p:blipFill>
          <p:spPr>
            <a:xfrm>
              <a:off x="838200" y="921593"/>
              <a:ext cx="3467935" cy="2605767"/>
            </a:xfrm>
            <a:prstGeom prst="rect">
              <a:avLst/>
            </a:prstGeom>
          </p:spPr>
        </p:pic>
        <p:pic>
          <p:nvPicPr>
            <p:cNvPr id="23" name="Picture 22"/>
            <p:cNvPicPr>
              <a:picLocks noChangeAspect="1"/>
            </p:cNvPicPr>
            <p:nvPr/>
          </p:nvPicPr>
          <p:blipFill>
            <a:blip r:embed="rId3"/>
            <a:stretch>
              <a:fillRect/>
            </a:stretch>
          </p:blipFill>
          <p:spPr>
            <a:xfrm>
              <a:off x="5105400" y="958152"/>
              <a:ext cx="3379870" cy="2532649"/>
            </a:xfrm>
            <a:prstGeom prst="rect">
              <a:avLst/>
            </a:prstGeom>
          </p:spPr>
        </p:pic>
        <p:sp>
          <p:nvSpPr>
            <p:cNvPr id="20" name="Rectangle 19"/>
            <p:cNvSpPr/>
            <p:nvPr/>
          </p:nvSpPr>
          <p:spPr>
            <a:xfrm>
              <a:off x="1219200" y="914400"/>
              <a:ext cx="2991039" cy="323165"/>
            </a:xfrm>
            <a:prstGeom prst="rect">
              <a:avLst/>
            </a:prstGeom>
          </p:spPr>
          <p:txBody>
            <a:bodyPr wrap="square">
              <a:spAutoFit/>
            </a:bodyPr>
            <a:lstStyle/>
            <a:p>
              <a:r>
                <a:rPr lang="en-US" sz="1500" b="1" dirty="0" smtClean="0"/>
                <a:t>Software Scheduler Overhead</a:t>
              </a:r>
              <a:endParaRPr lang="en-US" sz="1500" b="1" dirty="0"/>
            </a:p>
          </p:txBody>
        </p:sp>
        <p:sp>
          <p:nvSpPr>
            <p:cNvPr id="21" name="Rectangle 20"/>
            <p:cNvSpPr/>
            <p:nvPr/>
          </p:nvSpPr>
          <p:spPr>
            <a:xfrm>
              <a:off x="5467161" y="914400"/>
              <a:ext cx="2991039" cy="323165"/>
            </a:xfrm>
            <a:prstGeom prst="rect">
              <a:avLst/>
            </a:prstGeom>
          </p:spPr>
          <p:txBody>
            <a:bodyPr wrap="square">
              <a:spAutoFit/>
            </a:bodyPr>
            <a:lstStyle/>
            <a:p>
              <a:r>
                <a:rPr lang="en-US" sz="1500" b="1" dirty="0" smtClean="0"/>
                <a:t>Hardware Scheduler Overhead</a:t>
              </a:r>
              <a:endParaRPr lang="en-US" sz="1500" b="1" dirty="0"/>
            </a:p>
          </p:txBody>
        </p:sp>
      </p:grpSp>
      <p:grpSp>
        <p:nvGrpSpPr>
          <p:cNvPr id="4" name="Group 3"/>
          <p:cNvGrpSpPr/>
          <p:nvPr/>
        </p:nvGrpSpPr>
        <p:grpSpPr>
          <a:xfrm>
            <a:off x="4926379" y="3505200"/>
            <a:ext cx="4217621" cy="3070724"/>
            <a:chOff x="4926379" y="3451384"/>
            <a:chExt cx="4217621" cy="3070724"/>
          </a:xfrm>
        </p:grpSpPr>
        <p:pic>
          <p:nvPicPr>
            <p:cNvPr id="25" name="Picture 24"/>
            <p:cNvPicPr>
              <a:picLocks noChangeAspect="1"/>
            </p:cNvPicPr>
            <p:nvPr/>
          </p:nvPicPr>
          <p:blipFill>
            <a:blip r:embed="rId4"/>
            <a:stretch>
              <a:fillRect/>
            </a:stretch>
          </p:blipFill>
          <p:spPr>
            <a:xfrm>
              <a:off x="4926379" y="3451384"/>
              <a:ext cx="4217621" cy="3070724"/>
            </a:xfrm>
            <a:prstGeom prst="rect">
              <a:avLst/>
            </a:prstGeom>
          </p:spPr>
        </p:pic>
        <p:sp>
          <p:nvSpPr>
            <p:cNvPr id="26" name="Rectangle 25"/>
            <p:cNvSpPr/>
            <p:nvPr/>
          </p:nvSpPr>
          <p:spPr>
            <a:xfrm>
              <a:off x="5585609" y="3459431"/>
              <a:ext cx="3365024" cy="307777"/>
            </a:xfrm>
            <a:prstGeom prst="rect">
              <a:avLst/>
            </a:prstGeom>
          </p:spPr>
          <p:txBody>
            <a:bodyPr wrap="none">
              <a:spAutoFit/>
            </a:bodyPr>
            <a:lstStyle/>
            <a:p>
              <a:r>
                <a:rPr lang="en-US" sz="1400" b="1" dirty="0" smtClean="0"/>
                <a:t>Variation in scheduler execution time</a:t>
              </a:r>
              <a:endParaRPr lang="en-US" sz="1400" b="1" dirty="0"/>
            </a:p>
          </p:txBody>
        </p:sp>
      </p:grpSp>
      <p:sp>
        <p:nvSpPr>
          <p:cNvPr id="5" name="Rectangle 4"/>
          <p:cNvSpPr/>
          <p:nvPr/>
        </p:nvSpPr>
        <p:spPr>
          <a:xfrm>
            <a:off x="533401" y="914400"/>
            <a:ext cx="3886200" cy="25775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953000" y="914400"/>
            <a:ext cx="3886200" cy="25775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953000" y="3505200"/>
            <a:ext cx="3886200" cy="30169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6608779" y="2286000"/>
            <a:ext cx="0" cy="609600"/>
          </a:xfrm>
          <a:prstGeom prst="straightConnector1">
            <a:avLst/>
          </a:prstGeom>
          <a:ln>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791326" y="2057400"/>
            <a:ext cx="0" cy="420198"/>
          </a:xfrm>
          <a:prstGeom prst="straightConnector1">
            <a:avLst/>
          </a:prstGeom>
          <a:ln>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427230" y="2438400"/>
            <a:ext cx="0" cy="488916"/>
          </a:xfrm>
          <a:prstGeom prst="straightConnector1">
            <a:avLst/>
          </a:prstGeom>
          <a:ln>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181230" y="2643660"/>
            <a:ext cx="0" cy="328140"/>
          </a:xfrm>
          <a:prstGeom prst="straightConnector1">
            <a:avLst/>
          </a:prstGeom>
          <a:ln w="127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360587" y="2433561"/>
            <a:ext cx="0" cy="420198"/>
          </a:xfrm>
          <a:prstGeom prst="straightConnector1">
            <a:avLst/>
          </a:prstGeom>
          <a:ln w="127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576519" y="1600200"/>
            <a:ext cx="0" cy="195275"/>
          </a:xfrm>
          <a:prstGeom prst="straightConnector1">
            <a:avLst/>
          </a:prstGeom>
          <a:ln w="12700">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2133600" y="2209800"/>
            <a:ext cx="1045312" cy="246221"/>
          </a:xfrm>
          <a:prstGeom prst="rect">
            <a:avLst/>
          </a:prstGeom>
        </p:spPr>
        <p:txBody>
          <a:bodyPr wrap="square">
            <a:spAutoFit/>
          </a:bodyPr>
          <a:lstStyle/>
          <a:p>
            <a:pPr algn="just">
              <a:spcBef>
                <a:spcPts val="0"/>
              </a:spcBef>
              <a:defRPr/>
            </a:pPr>
            <a:r>
              <a:rPr lang="en-US" sz="1000" b="1" dirty="0" smtClean="0"/>
              <a:t>1ms</a:t>
            </a:r>
            <a:endParaRPr lang="en-US" sz="1000" b="1" dirty="0"/>
          </a:p>
        </p:txBody>
      </p:sp>
      <p:sp>
        <p:nvSpPr>
          <p:cNvPr id="31" name="Rectangle 30"/>
          <p:cNvSpPr/>
          <p:nvPr/>
        </p:nvSpPr>
        <p:spPr>
          <a:xfrm>
            <a:off x="1926488" y="2448829"/>
            <a:ext cx="1045312" cy="246221"/>
          </a:xfrm>
          <a:prstGeom prst="rect">
            <a:avLst/>
          </a:prstGeom>
        </p:spPr>
        <p:txBody>
          <a:bodyPr wrap="square">
            <a:spAutoFit/>
          </a:bodyPr>
          <a:lstStyle/>
          <a:p>
            <a:pPr algn="just">
              <a:spcBef>
                <a:spcPts val="0"/>
              </a:spcBef>
              <a:defRPr/>
            </a:pPr>
            <a:r>
              <a:rPr lang="en-US" sz="1000" b="1" dirty="0" smtClean="0"/>
              <a:t>10ms</a:t>
            </a:r>
            <a:endParaRPr lang="en-US" sz="1000" b="1" dirty="0"/>
          </a:p>
        </p:txBody>
      </p:sp>
      <p:sp>
        <p:nvSpPr>
          <p:cNvPr id="32" name="Rectangle 31"/>
          <p:cNvSpPr/>
          <p:nvPr/>
        </p:nvSpPr>
        <p:spPr>
          <a:xfrm>
            <a:off x="2411738" y="1413349"/>
            <a:ext cx="1045312" cy="246221"/>
          </a:xfrm>
          <a:prstGeom prst="rect">
            <a:avLst/>
          </a:prstGeom>
        </p:spPr>
        <p:txBody>
          <a:bodyPr wrap="square">
            <a:spAutoFit/>
          </a:bodyPr>
          <a:lstStyle/>
          <a:p>
            <a:pPr algn="just">
              <a:spcBef>
                <a:spcPts val="0"/>
              </a:spcBef>
              <a:defRPr/>
            </a:pPr>
            <a:r>
              <a:rPr lang="en-US" sz="1000" b="1" dirty="0" smtClean="0"/>
              <a:t>0.1ms</a:t>
            </a:r>
            <a:endParaRPr lang="en-US" sz="1000" b="1" dirty="0"/>
          </a:p>
        </p:txBody>
      </p:sp>
    </p:spTree>
    <p:extLst>
      <p:ext uri="{BB962C8B-B14F-4D97-AF65-F5344CB8AC3E}">
        <p14:creationId xmlns:p14="http://schemas.microsoft.com/office/powerpoint/2010/main" val="1773610811"/>
      </p:ext>
    </p:extLst>
  </p:cSld>
  <p:clrMapOvr>
    <a:masterClrMapping/>
  </p:clrMapOvr>
  <p:transition advTm="1246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5"/>
                                        </p:tgtEl>
                                      </p:cBhvr>
                                    </p:animEffect>
                                    <p:animScale>
                                      <p:cBhvr>
                                        <p:cTn id="10" dur="250" autoRev="1" fill="hold"/>
                                        <p:tgtEl>
                                          <p:spTgt spid="5"/>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2"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26" presetClass="emph" presetSubtype="0" fill="hold" grpId="1" nodeType="withEffect">
                                  <p:stCondLst>
                                    <p:cond delay="0"/>
                                  </p:stCondLst>
                                  <p:childTnLst>
                                    <p:animEffect transition="out" filter="fade">
                                      <p:cBhvr>
                                        <p:cTn id="21" dur="500" tmFilter="0, 0; .2, .5; .8, .5; 1, 0"/>
                                        <p:tgtEl>
                                          <p:spTgt spid="15"/>
                                        </p:tgtEl>
                                      </p:cBhvr>
                                    </p:animEffect>
                                    <p:animScale>
                                      <p:cBhvr>
                                        <p:cTn id="22" dur="250" autoRev="1" fill="hold"/>
                                        <p:tgtEl>
                                          <p:spTgt spid="1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2" nodeType="clickEffect">
                                  <p:stCondLst>
                                    <p:cond delay="0"/>
                                  </p:stCondLst>
                                  <p:childTnLst>
                                    <p:animEffect transition="out" filter="fad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26" presetClass="emph" presetSubtype="0" fill="hold" grpId="1" nodeType="withEffect">
                                  <p:stCondLst>
                                    <p:cond delay="0"/>
                                  </p:stCondLst>
                                  <p:childTnLst>
                                    <p:animEffect transition="out" filter="fade">
                                      <p:cBhvr>
                                        <p:cTn id="33" dur="500" tmFilter="0, 0; .2, .5; .8, .5; 1, 0"/>
                                        <p:tgtEl>
                                          <p:spTgt spid="16"/>
                                        </p:tgtEl>
                                      </p:cBhvr>
                                    </p:animEffect>
                                    <p:animScale>
                                      <p:cBhvr>
                                        <p:cTn id="34" dur="250" autoRev="1" fill="hold"/>
                                        <p:tgtEl>
                                          <p:spTgt spid="16"/>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2" nodeType="clickEffect">
                                  <p:stCondLst>
                                    <p:cond delay="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15" grpId="0" animBg="1"/>
      <p:bldP spid="15" grpId="1" animBg="1"/>
      <p:bldP spid="15" grpId="2" animBg="1"/>
      <p:bldP spid="16" grpId="0" animBg="1"/>
      <p:bldP spid="16" grpId="1" animBg="1"/>
      <p:bldP spid="16"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 Scheduler Performance</a:t>
            </a:r>
            <a:endParaRPr lang="en-US" dirty="0"/>
          </a:p>
        </p:txBody>
      </p:sp>
      <p:pic>
        <p:nvPicPr>
          <p:cNvPr id="5" name="Content Placeholder 4" descr="sched_overhead_sw.jpg"/>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543" r="-2161"/>
          <a:stretch/>
        </p:blipFill>
        <p:spPr>
          <a:xfrm>
            <a:off x="191364" y="924747"/>
            <a:ext cx="4284285" cy="3029514"/>
          </a:xfrm>
        </p:spPr>
      </p:pic>
      <p:pic>
        <p:nvPicPr>
          <p:cNvPr id="8" name="Picture 7" descr="sched_overhead_hpq.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9640" y="904871"/>
            <a:ext cx="4132171" cy="3087090"/>
          </a:xfrm>
          <a:prstGeom prst="rect">
            <a:avLst/>
          </a:prstGeom>
        </p:spPr>
      </p:pic>
      <p:sp>
        <p:nvSpPr>
          <p:cNvPr id="9" name="TextBox 8"/>
          <p:cNvSpPr txBox="1"/>
          <p:nvPr/>
        </p:nvSpPr>
        <p:spPr>
          <a:xfrm>
            <a:off x="1513081" y="3887987"/>
            <a:ext cx="2199152" cy="369332"/>
          </a:xfrm>
          <a:prstGeom prst="rect">
            <a:avLst/>
          </a:prstGeom>
          <a:noFill/>
        </p:spPr>
        <p:txBody>
          <a:bodyPr wrap="none" rtlCol="0">
            <a:spAutoFit/>
          </a:bodyPr>
          <a:lstStyle/>
          <a:p>
            <a:r>
              <a:rPr lang="en-US" dirty="0" smtClean="0"/>
              <a:t>Software Scheduler</a:t>
            </a:r>
            <a:endParaRPr lang="en-US" dirty="0"/>
          </a:p>
        </p:txBody>
      </p:sp>
      <p:sp>
        <p:nvSpPr>
          <p:cNvPr id="10" name="TextBox 9"/>
          <p:cNvSpPr txBox="1"/>
          <p:nvPr/>
        </p:nvSpPr>
        <p:spPr>
          <a:xfrm>
            <a:off x="6134193" y="3897868"/>
            <a:ext cx="1955245" cy="369332"/>
          </a:xfrm>
          <a:prstGeom prst="rect">
            <a:avLst/>
          </a:prstGeom>
          <a:noFill/>
        </p:spPr>
        <p:txBody>
          <a:bodyPr wrap="none" rtlCol="0">
            <a:spAutoFit/>
          </a:bodyPr>
          <a:lstStyle/>
          <a:p>
            <a:r>
              <a:rPr lang="en-US" dirty="0" smtClean="0"/>
              <a:t>Hybrid Scheduler</a:t>
            </a:r>
            <a:endParaRPr lang="en-US" dirty="0"/>
          </a:p>
        </p:txBody>
      </p:sp>
      <p:sp>
        <p:nvSpPr>
          <p:cNvPr id="12" name="Content Placeholder 13"/>
          <p:cNvSpPr txBox="1">
            <a:spLocks/>
          </p:cNvSpPr>
          <p:nvPr/>
        </p:nvSpPr>
        <p:spPr>
          <a:xfrm>
            <a:off x="164353" y="4522714"/>
            <a:ext cx="8845176" cy="1408999"/>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sz="2000" dirty="0" smtClean="0"/>
              <a:t>Scheduler executes in hybrid mode when there are more than 255 tasks.</a:t>
            </a:r>
          </a:p>
          <a:p>
            <a:endParaRPr lang="en-US" sz="2000" dirty="0" smtClean="0"/>
          </a:p>
          <a:p>
            <a:r>
              <a:rPr lang="en-US" sz="2000" dirty="0" smtClean="0"/>
              <a:t>Hybrid scheduler reduces overhead by more than 50%.</a:t>
            </a:r>
            <a:endParaRPr lang="en-US" sz="2000" dirty="0"/>
          </a:p>
        </p:txBody>
      </p:sp>
    </p:spTree>
    <p:extLst>
      <p:ext uri="{BB962C8B-B14F-4D97-AF65-F5344CB8AC3E}">
        <p14:creationId xmlns:p14="http://schemas.microsoft.com/office/powerpoint/2010/main" val="17958337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 Scheduler Predictability</a:t>
            </a:r>
            <a:endParaRPr lang="en-US" dirty="0"/>
          </a:p>
        </p:txBody>
      </p:sp>
      <p:pic>
        <p:nvPicPr>
          <p:cNvPr id="5" name="Content Placeholder 4" descr="pred_sw255.jpg"/>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137" r="-1137"/>
          <a:stretch/>
        </p:blipFill>
        <p:spPr>
          <a:xfrm>
            <a:off x="338669" y="794124"/>
            <a:ext cx="3792538" cy="2694502"/>
          </a:xfrm>
        </p:spPr>
      </p:pic>
      <p:pic>
        <p:nvPicPr>
          <p:cNvPr id="6" name="Picture 5" descr="pred_hw.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2196" y="762000"/>
            <a:ext cx="3752406" cy="2726626"/>
          </a:xfrm>
          <a:prstGeom prst="rect">
            <a:avLst/>
          </a:prstGeom>
        </p:spPr>
      </p:pic>
      <p:pic>
        <p:nvPicPr>
          <p:cNvPr id="7" name="Picture 6" descr="pred_sw.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402" y="3899276"/>
            <a:ext cx="3686233" cy="2678542"/>
          </a:xfrm>
          <a:prstGeom prst="rect">
            <a:avLst/>
          </a:prstGeom>
        </p:spPr>
      </p:pic>
      <p:pic>
        <p:nvPicPr>
          <p:cNvPr id="8" name="Picture 7" descr="pred_hpq.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2196" y="3865409"/>
            <a:ext cx="3783717" cy="2749377"/>
          </a:xfrm>
          <a:prstGeom prst="rect">
            <a:avLst/>
          </a:prstGeom>
        </p:spPr>
      </p:pic>
      <p:sp>
        <p:nvSpPr>
          <p:cNvPr id="9" name="TextBox 8"/>
          <p:cNvSpPr txBox="1"/>
          <p:nvPr/>
        </p:nvSpPr>
        <p:spPr>
          <a:xfrm>
            <a:off x="1219201" y="3516159"/>
            <a:ext cx="2199152" cy="369332"/>
          </a:xfrm>
          <a:prstGeom prst="rect">
            <a:avLst/>
          </a:prstGeom>
          <a:noFill/>
        </p:spPr>
        <p:txBody>
          <a:bodyPr wrap="none" rtlCol="0">
            <a:spAutoFit/>
          </a:bodyPr>
          <a:lstStyle/>
          <a:p>
            <a:r>
              <a:rPr lang="en-US" dirty="0" smtClean="0"/>
              <a:t>Software Scheduler</a:t>
            </a:r>
            <a:endParaRPr lang="en-US" dirty="0"/>
          </a:p>
        </p:txBody>
      </p:sp>
      <p:sp>
        <p:nvSpPr>
          <p:cNvPr id="10" name="TextBox 9"/>
          <p:cNvSpPr txBox="1"/>
          <p:nvPr/>
        </p:nvSpPr>
        <p:spPr>
          <a:xfrm>
            <a:off x="5418678" y="3489723"/>
            <a:ext cx="3020027" cy="369332"/>
          </a:xfrm>
          <a:prstGeom prst="rect">
            <a:avLst/>
          </a:prstGeom>
          <a:noFill/>
        </p:spPr>
        <p:txBody>
          <a:bodyPr wrap="none" rtlCol="0">
            <a:spAutoFit/>
          </a:bodyPr>
          <a:lstStyle/>
          <a:p>
            <a:r>
              <a:rPr lang="en-US" dirty="0" smtClean="0"/>
              <a:t>Hardware/Hybrid Scheduler</a:t>
            </a:r>
            <a:endParaRPr lang="en-US" dirty="0"/>
          </a:p>
        </p:txBody>
      </p:sp>
    </p:spTree>
    <p:extLst>
      <p:ext uri="{BB962C8B-B14F-4D97-AF65-F5344CB8AC3E}">
        <p14:creationId xmlns:p14="http://schemas.microsoft.com/office/powerpoint/2010/main" val="392864115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038"/>
            <a:ext cx="9144000" cy="715962"/>
          </a:xfrm>
        </p:spPr>
        <p:txBody>
          <a:bodyPr/>
          <a:lstStyle/>
          <a:p>
            <a:r>
              <a:rPr lang="en-US" sz="3200" dirty="0" smtClean="0"/>
              <a:t>Adaptation between AVL &amp; Red-Black Trees</a:t>
            </a:r>
            <a:endParaRPr lang="en-US" sz="3200" dirty="0"/>
          </a:p>
        </p:txBody>
      </p:sp>
      <p:graphicFrame>
        <p:nvGraphicFramePr>
          <p:cNvPr id="7" name="Table 6"/>
          <p:cNvGraphicFramePr>
            <a:graphicFrameLocks noGrp="1"/>
          </p:cNvGraphicFramePr>
          <p:nvPr>
            <p:extLst>
              <p:ext uri="{D42A27DB-BD31-4B8C-83A1-F6EECF244321}">
                <p14:modId xmlns:p14="http://schemas.microsoft.com/office/powerpoint/2010/main" val="2066820285"/>
              </p:ext>
            </p:extLst>
          </p:nvPr>
        </p:nvGraphicFramePr>
        <p:xfrm>
          <a:off x="304800" y="929641"/>
          <a:ext cx="8686799" cy="1572091"/>
        </p:xfrm>
        <a:graphic>
          <a:graphicData uri="http://schemas.openxmlformats.org/drawingml/2006/table">
            <a:tbl>
              <a:tblPr firstRow="1" bandRow="1">
                <a:tableStyleId>{5C22544A-7EE6-4342-B048-85BDC9FD1C3A}</a:tableStyleId>
              </a:tblPr>
              <a:tblGrid>
                <a:gridCol w="2209800"/>
                <a:gridCol w="2133600"/>
                <a:gridCol w="4343399"/>
              </a:tblGrid>
              <a:tr h="268450">
                <a:tc>
                  <a:txBody>
                    <a:bodyPr/>
                    <a:lstStyle/>
                    <a:p>
                      <a:pPr algn="l"/>
                      <a:endParaRPr lang="en-US" sz="1800" dirty="0"/>
                    </a:p>
                  </a:txBody>
                  <a:tcPr marL="0" marR="0">
                    <a:noFill/>
                  </a:tcPr>
                </a:tc>
                <a:tc>
                  <a:txBody>
                    <a:bodyPr/>
                    <a:lstStyle/>
                    <a:p>
                      <a:pPr algn="ctr"/>
                      <a:r>
                        <a:rPr lang="en-US" sz="1800" dirty="0" smtClean="0">
                          <a:solidFill>
                            <a:schemeClr val="tx1"/>
                          </a:solidFill>
                        </a:rPr>
                        <a:t>AVL</a:t>
                      </a:r>
                      <a:endParaRPr lang="en-US" sz="1800" dirty="0">
                        <a:solidFill>
                          <a:schemeClr val="tx1"/>
                        </a:solidFill>
                      </a:endParaRPr>
                    </a:p>
                  </a:txBody>
                  <a:tcPr marL="0" marR="0"/>
                </a:tc>
                <a:tc>
                  <a:txBody>
                    <a:bodyPr/>
                    <a:lstStyle/>
                    <a:p>
                      <a:pPr algn="ctr"/>
                      <a:r>
                        <a:rPr lang="en-US" sz="1800" dirty="0" smtClean="0">
                          <a:solidFill>
                            <a:schemeClr val="tx1"/>
                          </a:solidFill>
                        </a:rPr>
                        <a:t>Red-Black</a:t>
                      </a:r>
                      <a:endParaRPr lang="en-US" sz="1800" dirty="0">
                        <a:solidFill>
                          <a:schemeClr val="tx1"/>
                        </a:solidFill>
                      </a:endParaRPr>
                    </a:p>
                  </a:txBody>
                  <a:tcPr marL="0" marR="0"/>
                </a:tc>
              </a:tr>
              <a:tr h="268450">
                <a:tc>
                  <a:txBody>
                    <a:bodyPr/>
                    <a:lstStyle/>
                    <a:p>
                      <a:pPr algn="l"/>
                      <a:r>
                        <a:rPr lang="en-US" sz="1800" dirty="0" smtClean="0"/>
                        <a:t>Worst case height</a:t>
                      </a:r>
                      <a:endParaRPr lang="en-US" sz="1800" dirty="0"/>
                    </a:p>
                  </a:txBody>
                  <a:tcPr marL="0" marR="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1.44log</a:t>
                      </a:r>
                      <a:r>
                        <a:rPr lang="en-US" sz="1800" baseline="-25000" dirty="0" smtClean="0"/>
                        <a:t>2</a:t>
                      </a:r>
                      <a:r>
                        <a:rPr lang="en-US" sz="1800" dirty="0" smtClean="0"/>
                        <a:t>(n+2) - 1</a:t>
                      </a:r>
                    </a:p>
                  </a:txBody>
                  <a:tcPr marL="0" marR="0"/>
                </a:tc>
                <a:tc>
                  <a:txBody>
                    <a:bodyPr/>
                    <a:lstStyle/>
                    <a:p>
                      <a:pPr algn="ctr"/>
                      <a:r>
                        <a:rPr lang="en-US" sz="1800" dirty="0" smtClean="0"/>
                        <a:t>2log</a:t>
                      </a:r>
                      <a:r>
                        <a:rPr lang="en-US" sz="1800" baseline="-25000" dirty="0" smtClean="0"/>
                        <a:t>2</a:t>
                      </a:r>
                      <a:r>
                        <a:rPr lang="en-US" sz="1800" dirty="0" smtClean="0"/>
                        <a:t>(n+1)</a:t>
                      </a:r>
                      <a:endParaRPr lang="en-US" sz="1800" dirty="0"/>
                    </a:p>
                  </a:txBody>
                  <a:tcPr marL="0" marR="0"/>
                </a:tc>
              </a:tr>
              <a:tr h="268450">
                <a:tc>
                  <a:txBody>
                    <a:bodyPr/>
                    <a:lstStyle/>
                    <a:p>
                      <a:pPr algn="l"/>
                      <a:r>
                        <a:rPr lang="en-US" sz="1800" dirty="0" smtClean="0"/>
                        <a:t>Average</a:t>
                      </a:r>
                      <a:r>
                        <a:rPr lang="en-US" sz="1800" baseline="0" dirty="0" smtClean="0"/>
                        <a:t> search time</a:t>
                      </a:r>
                      <a:endParaRPr lang="en-US" sz="1800" dirty="0"/>
                    </a:p>
                  </a:txBody>
                  <a:tcPr marL="0" marR="0"/>
                </a:tc>
                <a:tc>
                  <a:txBody>
                    <a:bodyPr/>
                    <a:lstStyle/>
                    <a:p>
                      <a:pPr algn="ctr"/>
                      <a:r>
                        <a:rPr lang="en-US" sz="1800" dirty="0" smtClean="0"/>
                        <a:t>Faster, since shorter</a:t>
                      </a:r>
                      <a:endParaRPr lang="en-US" sz="1800" dirty="0"/>
                    </a:p>
                  </a:txBody>
                  <a:tcPr marL="0" marR="0"/>
                </a:tc>
                <a:tc>
                  <a:txBody>
                    <a:bodyPr/>
                    <a:lstStyle/>
                    <a:p>
                      <a:pPr algn="ctr"/>
                      <a:endParaRPr lang="en-US" sz="1800" dirty="0">
                        <a:solidFill>
                          <a:schemeClr val="accent1">
                            <a:lumMod val="50000"/>
                          </a:schemeClr>
                        </a:solidFill>
                      </a:endParaRPr>
                    </a:p>
                  </a:txBody>
                  <a:tcPr marL="0" marR="0"/>
                </a:tc>
              </a:tr>
              <a:tr h="474811">
                <a:tc>
                  <a:txBody>
                    <a:bodyPr/>
                    <a:lstStyle/>
                    <a:p>
                      <a:pPr algn="l"/>
                      <a:r>
                        <a:rPr lang="en-US" sz="1800" dirty="0" smtClean="0"/>
                        <a:t>Average insert/delete </a:t>
                      </a:r>
                      <a:endParaRPr lang="en-US" sz="1800" dirty="0"/>
                    </a:p>
                  </a:txBody>
                  <a:tcPr marL="0" marR="0"/>
                </a:tc>
                <a:tc>
                  <a:txBody>
                    <a:bodyPr/>
                    <a:lstStyle/>
                    <a:p>
                      <a:pPr algn="ctr"/>
                      <a:endParaRPr lang="en-US" sz="1800" dirty="0"/>
                    </a:p>
                  </a:txBody>
                  <a:tcPr marL="0" marR="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Faster, since looser balancing constraint</a:t>
                      </a:r>
                    </a:p>
                  </a:txBody>
                  <a:tcPr marL="0" marR="0"/>
                </a:tc>
              </a:tr>
            </a:tbl>
          </a:graphicData>
        </a:graphic>
      </p:graphicFrame>
      <p:sp>
        <p:nvSpPr>
          <p:cNvPr id="20" name="Content Placeholder 9"/>
          <p:cNvSpPr txBox="1">
            <a:spLocks/>
          </p:cNvSpPr>
          <p:nvPr/>
        </p:nvSpPr>
        <p:spPr bwMode="auto">
          <a:xfrm>
            <a:off x="76200" y="2667000"/>
            <a:ext cx="8991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a:lstStyle>
          <a:p>
            <a:r>
              <a:rPr lang="en-US" sz="1800" dirty="0" smtClean="0"/>
              <a:t>Real-time implications</a:t>
            </a:r>
          </a:p>
          <a:p>
            <a:pPr lvl="1"/>
            <a:r>
              <a:rPr lang="en-US" sz="1800" dirty="0" smtClean="0"/>
              <a:t>AVL:  Stricter balancing constraints gives better worst-case </a:t>
            </a:r>
            <a:r>
              <a:rPr lang="en-US" sz="1800" u="sng" dirty="0" smtClean="0">
                <a:solidFill>
                  <a:srgbClr val="FF0000"/>
                </a:solidFill>
              </a:rPr>
              <a:t>search</a:t>
            </a:r>
            <a:r>
              <a:rPr lang="en-US" sz="1800" dirty="0" smtClean="0"/>
              <a:t> time.</a:t>
            </a:r>
          </a:p>
          <a:p>
            <a:r>
              <a:rPr lang="en-US" sz="1800" dirty="0" smtClean="0"/>
              <a:t>Throughput implications</a:t>
            </a:r>
          </a:p>
          <a:p>
            <a:pPr lvl="1"/>
            <a:r>
              <a:rPr lang="en-US" sz="1800" dirty="0" smtClean="0"/>
              <a:t>Red-Black: Looser balancing constrains gives greater throughput for </a:t>
            </a:r>
            <a:r>
              <a:rPr lang="en-US" sz="1800" u="sng" dirty="0" smtClean="0">
                <a:solidFill>
                  <a:srgbClr val="FF0000"/>
                </a:solidFill>
              </a:rPr>
              <a:t>insertion/deletion</a:t>
            </a:r>
            <a:r>
              <a:rPr lang="en-US" sz="1800" dirty="0" smtClean="0"/>
              <a:t>, since fewer balancing operations required.</a:t>
            </a:r>
          </a:p>
          <a:p>
            <a:pPr lvl="1"/>
            <a:r>
              <a:rPr lang="en-US" sz="1800" dirty="0" smtClean="0"/>
              <a:t>AVL: Shorter tree gives better throughput for </a:t>
            </a:r>
            <a:r>
              <a:rPr lang="en-US" sz="1800" u="sng" dirty="0" smtClean="0">
                <a:solidFill>
                  <a:srgbClr val="FF0000"/>
                </a:solidFill>
              </a:rPr>
              <a:t>search</a:t>
            </a:r>
            <a:r>
              <a:rPr lang="en-US" sz="1800" dirty="0" smtClean="0"/>
              <a:t> operations. </a:t>
            </a:r>
          </a:p>
          <a:p>
            <a:r>
              <a:rPr lang="en-US" sz="1800" dirty="0" smtClean="0"/>
              <a:t>Controls implications</a:t>
            </a:r>
          </a:p>
          <a:p>
            <a:pPr lvl="1"/>
            <a:r>
              <a:rPr lang="en-US" sz="1800" dirty="0" smtClean="0"/>
              <a:t>AVL: Stricter balancing constraints gives </a:t>
            </a:r>
            <a:r>
              <a:rPr lang="en-US" sz="1800" u="sng" dirty="0" smtClean="0">
                <a:solidFill>
                  <a:srgbClr val="FF0000"/>
                </a:solidFill>
              </a:rPr>
              <a:t>tighter bounds on variation </a:t>
            </a:r>
            <a:r>
              <a:rPr lang="en-US" sz="1800" dirty="0" smtClean="0"/>
              <a:t>between best-case and worst-case bounds for search, and insert/delete operations.</a:t>
            </a:r>
          </a:p>
        </p:txBody>
      </p:sp>
      <p:sp>
        <p:nvSpPr>
          <p:cNvPr id="21" name="Content Placeholder 9"/>
          <p:cNvSpPr>
            <a:spLocks noGrp="1"/>
          </p:cNvSpPr>
          <p:nvPr>
            <p:ph idx="1"/>
          </p:nvPr>
        </p:nvSpPr>
        <p:spPr>
          <a:xfrm>
            <a:off x="1752600" y="5410200"/>
            <a:ext cx="5562600" cy="838200"/>
          </a:xfrm>
        </p:spPr>
        <p:txBody>
          <a:bodyPr>
            <a:noAutofit/>
          </a:bodyPr>
          <a:lstStyle/>
          <a:p>
            <a:r>
              <a:rPr lang="en-US" sz="2000" dirty="0" smtClean="0"/>
              <a:t>Can we take advantage of both by efficiently </a:t>
            </a:r>
          </a:p>
          <a:p>
            <a:r>
              <a:rPr lang="en-US" sz="2000" dirty="0" smtClean="0"/>
              <a:t>converting between the two?</a:t>
            </a:r>
          </a:p>
        </p:txBody>
      </p:sp>
    </p:spTree>
    <p:custDataLst>
      <p:tags r:id="rId1"/>
    </p:custDataLst>
    <p:extLst>
      <p:ext uri="{BB962C8B-B14F-4D97-AF65-F5344CB8AC3E}">
        <p14:creationId xmlns:p14="http://schemas.microsoft.com/office/powerpoint/2010/main" val="209741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Red-black</a:t>
            </a:r>
            <a:r>
              <a:rPr lang="en-US" dirty="0" smtClean="0"/>
              <a:t> to AVL using medians</a:t>
            </a:r>
            <a:endParaRPr lang="en-US" dirty="0"/>
          </a:p>
        </p:txBody>
      </p:sp>
      <p:sp>
        <p:nvSpPr>
          <p:cNvPr id="3" name="Content Placeholder 2"/>
          <p:cNvSpPr>
            <a:spLocks noGrp="1"/>
          </p:cNvSpPr>
          <p:nvPr>
            <p:ph idx="1"/>
          </p:nvPr>
        </p:nvSpPr>
        <p:spPr>
          <a:xfrm>
            <a:off x="457200" y="990600"/>
            <a:ext cx="8458200" cy="1193800"/>
          </a:xfrm>
        </p:spPr>
        <p:txBody>
          <a:bodyPr>
            <a:noAutofit/>
          </a:bodyPr>
          <a:lstStyle/>
          <a:p>
            <a:r>
              <a:rPr lang="en-US" sz="2200" dirty="0" smtClean="0"/>
              <a:t>Copy red-black tree in order to an array</a:t>
            </a:r>
          </a:p>
          <a:p>
            <a:r>
              <a:rPr lang="en-US" sz="2200" dirty="0"/>
              <a:t>C</a:t>
            </a:r>
            <a:r>
              <a:rPr lang="en-US" sz="2200" dirty="0" smtClean="0"/>
              <a:t>onstruct an AVL tree from the array using a medians approach</a:t>
            </a:r>
          </a:p>
          <a:p>
            <a:pPr lvl="1"/>
            <a:r>
              <a:rPr lang="en-US" sz="2000" dirty="0" smtClean="0"/>
              <a:t>Example using integers 1-6</a:t>
            </a:r>
            <a:endParaRPr lang="en-US" sz="2000" dirty="0"/>
          </a:p>
        </p:txBody>
      </p:sp>
      <p:sp>
        <p:nvSpPr>
          <p:cNvPr id="4" name="TextBox 3"/>
          <p:cNvSpPr txBox="1"/>
          <p:nvPr/>
        </p:nvSpPr>
        <p:spPr>
          <a:xfrm>
            <a:off x="768481" y="2514600"/>
            <a:ext cx="1543850" cy="369332"/>
          </a:xfrm>
          <a:prstGeom prst="rect">
            <a:avLst/>
          </a:prstGeom>
          <a:noFill/>
        </p:spPr>
        <p:txBody>
          <a:bodyPr wrap="none" rtlCol="0">
            <a:spAutoFit/>
          </a:bodyPr>
          <a:lstStyle/>
          <a:p>
            <a:r>
              <a:rPr lang="en-US" dirty="0" smtClean="0"/>
              <a:t>Red-black tree</a:t>
            </a:r>
            <a:endParaRPr lang="en-US" dirty="0"/>
          </a:p>
        </p:txBody>
      </p:sp>
      <p:sp>
        <p:nvSpPr>
          <p:cNvPr id="5" name="TextBox 4"/>
          <p:cNvSpPr txBox="1"/>
          <p:nvPr/>
        </p:nvSpPr>
        <p:spPr>
          <a:xfrm>
            <a:off x="3916948" y="2514600"/>
            <a:ext cx="697627" cy="369332"/>
          </a:xfrm>
          <a:prstGeom prst="rect">
            <a:avLst/>
          </a:prstGeom>
          <a:noFill/>
        </p:spPr>
        <p:txBody>
          <a:bodyPr wrap="none" rtlCol="0">
            <a:spAutoFit/>
          </a:bodyPr>
          <a:lstStyle/>
          <a:p>
            <a:r>
              <a:rPr lang="en-US" dirty="0" smtClean="0"/>
              <a:t>Array</a:t>
            </a:r>
            <a:endParaRPr lang="en-US" dirty="0"/>
          </a:p>
        </p:txBody>
      </p:sp>
      <p:sp>
        <p:nvSpPr>
          <p:cNvPr id="6" name="TextBox 5"/>
          <p:cNvSpPr txBox="1"/>
          <p:nvPr/>
        </p:nvSpPr>
        <p:spPr>
          <a:xfrm>
            <a:off x="6497053" y="2514600"/>
            <a:ext cx="1056636" cy="369332"/>
          </a:xfrm>
          <a:prstGeom prst="rect">
            <a:avLst/>
          </a:prstGeom>
          <a:noFill/>
        </p:spPr>
        <p:txBody>
          <a:bodyPr wrap="none" rtlCol="0">
            <a:spAutoFit/>
          </a:bodyPr>
          <a:lstStyle/>
          <a:p>
            <a:r>
              <a:rPr lang="en-US" dirty="0" smtClean="0"/>
              <a:t>AVL tree</a:t>
            </a:r>
            <a:endParaRPr lang="en-US" dirty="0"/>
          </a:p>
        </p:txBody>
      </p:sp>
      <p:cxnSp>
        <p:nvCxnSpPr>
          <p:cNvPr id="9" name="Straight Connector 8"/>
          <p:cNvCxnSpPr/>
          <p:nvPr/>
        </p:nvCxnSpPr>
        <p:spPr>
          <a:xfrm>
            <a:off x="1590843" y="3234002"/>
            <a:ext cx="320842" cy="320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949158" y="3234002"/>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1270000" y="3074383"/>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t>2</a:t>
            </a:r>
          </a:p>
        </p:txBody>
      </p:sp>
      <p:sp>
        <p:nvSpPr>
          <p:cNvPr id="13" name="Oval 12"/>
          <p:cNvSpPr/>
          <p:nvPr/>
        </p:nvSpPr>
        <p:spPr>
          <a:xfrm>
            <a:off x="762000" y="3528107"/>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1</a:t>
            </a:r>
          </a:p>
        </p:txBody>
      </p:sp>
      <p:sp>
        <p:nvSpPr>
          <p:cNvPr id="14" name="Oval 13"/>
          <p:cNvSpPr/>
          <p:nvPr/>
        </p:nvSpPr>
        <p:spPr>
          <a:xfrm>
            <a:off x="1751263" y="3554844"/>
            <a:ext cx="320843" cy="32004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4</a:t>
            </a:r>
            <a:endParaRPr lang="en-US" sz="1200" dirty="0"/>
          </a:p>
        </p:txBody>
      </p:sp>
      <p:cxnSp>
        <p:nvCxnSpPr>
          <p:cNvPr id="16" name="Straight Connector 15"/>
          <p:cNvCxnSpPr/>
          <p:nvPr/>
        </p:nvCxnSpPr>
        <p:spPr>
          <a:xfrm>
            <a:off x="2071700" y="3727029"/>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2232120" y="4047871"/>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5</a:t>
            </a:r>
            <a:endParaRPr lang="en-US" sz="1200" dirty="0"/>
          </a:p>
        </p:txBody>
      </p:sp>
      <p:sp>
        <p:nvSpPr>
          <p:cNvPr id="18" name="Oval 17"/>
          <p:cNvSpPr/>
          <p:nvPr/>
        </p:nvSpPr>
        <p:spPr>
          <a:xfrm>
            <a:off x="2713383" y="4509751"/>
            <a:ext cx="320843" cy="32004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6</a:t>
            </a:r>
            <a:endParaRPr lang="en-US" sz="1200" dirty="0"/>
          </a:p>
        </p:txBody>
      </p:sp>
      <p:sp>
        <p:nvSpPr>
          <p:cNvPr id="19" name="Oval 18"/>
          <p:cNvSpPr/>
          <p:nvPr/>
        </p:nvSpPr>
        <p:spPr>
          <a:xfrm>
            <a:off x="1256632" y="4022069"/>
            <a:ext cx="320843" cy="32004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3</a:t>
            </a:r>
            <a:endParaRPr lang="en-US" sz="1200" dirty="0"/>
          </a:p>
        </p:txBody>
      </p:sp>
      <p:cxnSp>
        <p:nvCxnSpPr>
          <p:cNvPr id="20" name="Straight Connector 19"/>
          <p:cNvCxnSpPr/>
          <p:nvPr/>
        </p:nvCxnSpPr>
        <p:spPr>
          <a:xfrm>
            <a:off x="2552963" y="4182089"/>
            <a:ext cx="320842" cy="3208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422400" y="3714463"/>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22" name="Right Arrow 21"/>
          <p:cNvSpPr/>
          <p:nvPr/>
        </p:nvSpPr>
        <p:spPr>
          <a:xfrm>
            <a:off x="2425759" y="3113553"/>
            <a:ext cx="575248" cy="32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343243"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24" name="Rectangle 23"/>
          <p:cNvSpPr/>
          <p:nvPr/>
        </p:nvSpPr>
        <p:spPr>
          <a:xfrm>
            <a:off x="3655663"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2</a:t>
            </a:r>
          </a:p>
        </p:txBody>
      </p:sp>
      <p:sp>
        <p:nvSpPr>
          <p:cNvPr id="25" name="Rectangle 24"/>
          <p:cNvSpPr/>
          <p:nvPr/>
        </p:nvSpPr>
        <p:spPr>
          <a:xfrm>
            <a:off x="3975703"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3</a:t>
            </a:r>
            <a:endParaRPr lang="en-US" dirty="0">
              <a:solidFill>
                <a:srgbClr val="000000"/>
              </a:solidFill>
            </a:endParaRPr>
          </a:p>
        </p:txBody>
      </p:sp>
      <p:sp>
        <p:nvSpPr>
          <p:cNvPr id="26" name="Rectangle 25"/>
          <p:cNvSpPr/>
          <p:nvPr/>
        </p:nvSpPr>
        <p:spPr>
          <a:xfrm>
            <a:off x="4294535"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4</a:t>
            </a:r>
            <a:endParaRPr lang="en-US" dirty="0">
              <a:solidFill>
                <a:srgbClr val="000000"/>
              </a:solidFill>
            </a:endParaRPr>
          </a:p>
        </p:txBody>
      </p:sp>
      <p:sp>
        <p:nvSpPr>
          <p:cNvPr id="27" name="Rectangle 26"/>
          <p:cNvSpPr/>
          <p:nvPr/>
        </p:nvSpPr>
        <p:spPr>
          <a:xfrm>
            <a:off x="4614575"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5</a:t>
            </a:r>
          </a:p>
        </p:txBody>
      </p:sp>
      <p:sp>
        <p:nvSpPr>
          <p:cNvPr id="28" name="Rectangle 27"/>
          <p:cNvSpPr/>
          <p:nvPr/>
        </p:nvSpPr>
        <p:spPr>
          <a:xfrm>
            <a:off x="4934615" y="3113553"/>
            <a:ext cx="320040" cy="3200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6</a:t>
            </a:r>
            <a:endParaRPr lang="en-US" dirty="0">
              <a:solidFill>
                <a:srgbClr val="000000"/>
              </a:solidFill>
            </a:endParaRPr>
          </a:p>
        </p:txBody>
      </p:sp>
      <p:sp>
        <p:nvSpPr>
          <p:cNvPr id="29" name="Right Arrow 28"/>
          <p:cNvSpPr/>
          <p:nvPr/>
        </p:nvSpPr>
        <p:spPr>
          <a:xfrm>
            <a:off x="5713257" y="3113553"/>
            <a:ext cx="575248" cy="32004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7091357" y="3074383"/>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3</a:t>
            </a:r>
          </a:p>
        </p:txBody>
      </p:sp>
      <p:cxnSp>
        <p:nvCxnSpPr>
          <p:cNvPr id="31" name="Straight Connector 30"/>
          <p:cNvCxnSpPr/>
          <p:nvPr/>
        </p:nvCxnSpPr>
        <p:spPr>
          <a:xfrm>
            <a:off x="7412200" y="3207265"/>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7629515" y="3528107"/>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smtClean="0">
                <a:solidFill>
                  <a:srgbClr val="000000"/>
                </a:solidFill>
              </a:rPr>
              <a:t>5</a:t>
            </a:r>
            <a:endParaRPr lang="en-US" sz="1200" dirty="0">
              <a:solidFill>
                <a:srgbClr val="000000"/>
              </a:solidFill>
            </a:endParaRPr>
          </a:p>
        </p:txBody>
      </p:sp>
      <p:cxnSp>
        <p:nvCxnSpPr>
          <p:cNvPr id="33" name="Straight Connector 32"/>
          <p:cNvCxnSpPr/>
          <p:nvPr/>
        </p:nvCxnSpPr>
        <p:spPr>
          <a:xfrm>
            <a:off x="7950358" y="3753766"/>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4" name="Oval 33"/>
          <p:cNvSpPr/>
          <p:nvPr/>
        </p:nvSpPr>
        <p:spPr>
          <a:xfrm>
            <a:off x="8110778" y="4047871"/>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6</a:t>
            </a:r>
          </a:p>
        </p:txBody>
      </p:sp>
      <p:cxnSp>
        <p:nvCxnSpPr>
          <p:cNvPr id="35" name="Straight Connector 34"/>
          <p:cNvCxnSpPr/>
          <p:nvPr/>
        </p:nvCxnSpPr>
        <p:spPr>
          <a:xfrm flipH="1">
            <a:off x="7308673" y="3753766"/>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7148251" y="4047871"/>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4</a:t>
            </a:r>
          </a:p>
        </p:txBody>
      </p:sp>
      <p:cxnSp>
        <p:nvCxnSpPr>
          <p:cNvPr id="37" name="Straight Connector 36"/>
          <p:cNvCxnSpPr/>
          <p:nvPr/>
        </p:nvCxnSpPr>
        <p:spPr>
          <a:xfrm flipH="1">
            <a:off x="6770515" y="3207265"/>
            <a:ext cx="320842" cy="320842"/>
          </a:xfrm>
          <a:prstGeom prst="line">
            <a:avLst/>
          </a:prstGeom>
        </p:spPr>
        <p:style>
          <a:lnRef idx="2">
            <a:schemeClr val="accent1"/>
          </a:lnRef>
          <a:fillRef idx="0">
            <a:schemeClr val="accent1"/>
          </a:fillRef>
          <a:effectRef idx="1">
            <a:schemeClr val="accent1"/>
          </a:effectRef>
          <a:fontRef idx="minor">
            <a:schemeClr val="tx1"/>
          </a:fontRef>
        </p:style>
      </p:cxnSp>
      <p:sp>
        <p:nvSpPr>
          <p:cNvPr id="38" name="Oval 37"/>
          <p:cNvSpPr/>
          <p:nvPr/>
        </p:nvSpPr>
        <p:spPr>
          <a:xfrm>
            <a:off x="6610093" y="3528107"/>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smtClean="0">
                <a:solidFill>
                  <a:srgbClr val="000000"/>
                </a:solidFill>
              </a:rPr>
              <a:t>1</a:t>
            </a:r>
            <a:endParaRPr lang="en-US" sz="1200" dirty="0">
              <a:solidFill>
                <a:srgbClr val="000000"/>
              </a:solidFill>
            </a:endParaRPr>
          </a:p>
        </p:txBody>
      </p:sp>
      <p:cxnSp>
        <p:nvCxnSpPr>
          <p:cNvPr id="39" name="Straight Connector 38"/>
          <p:cNvCxnSpPr/>
          <p:nvPr/>
        </p:nvCxnSpPr>
        <p:spPr>
          <a:xfrm>
            <a:off x="6843452" y="3833174"/>
            <a:ext cx="80209" cy="241434"/>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p:cNvSpPr/>
          <p:nvPr/>
        </p:nvSpPr>
        <p:spPr>
          <a:xfrm>
            <a:off x="6702492" y="4047069"/>
            <a:ext cx="320843" cy="32004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dirty="0">
                <a:solidFill>
                  <a:srgbClr val="000000"/>
                </a:solidFill>
              </a:rPr>
              <a:t>2</a:t>
            </a:r>
          </a:p>
        </p:txBody>
      </p:sp>
      <p:sp>
        <p:nvSpPr>
          <p:cNvPr id="8" name="TextBox 7"/>
          <p:cNvSpPr txBox="1"/>
          <p:nvPr/>
        </p:nvSpPr>
        <p:spPr>
          <a:xfrm>
            <a:off x="3343243" y="3621686"/>
            <a:ext cx="1756763" cy="615553"/>
          </a:xfrm>
          <a:prstGeom prst="rect">
            <a:avLst/>
          </a:prstGeom>
          <a:noFill/>
        </p:spPr>
        <p:txBody>
          <a:bodyPr wrap="none" rtlCol="0">
            <a:spAutoFit/>
          </a:bodyPr>
          <a:lstStyle/>
          <a:p>
            <a:r>
              <a:rPr lang="en-US" sz="1600" dirty="0" smtClean="0"/>
              <a:t>AVL </a:t>
            </a:r>
            <a:r>
              <a:rPr lang="en-US" sz="1600" dirty="0"/>
              <a:t>Construction</a:t>
            </a:r>
          </a:p>
          <a:p>
            <a:endParaRPr lang="en-US" dirty="0"/>
          </a:p>
        </p:txBody>
      </p:sp>
      <p:sp>
        <p:nvSpPr>
          <p:cNvPr id="10" name="TextBox 9"/>
          <p:cNvSpPr txBox="1"/>
          <p:nvPr/>
        </p:nvSpPr>
        <p:spPr>
          <a:xfrm>
            <a:off x="3343243" y="3875129"/>
            <a:ext cx="2945261" cy="584776"/>
          </a:xfrm>
          <a:prstGeom prst="rect">
            <a:avLst/>
          </a:prstGeom>
          <a:noFill/>
        </p:spPr>
        <p:txBody>
          <a:bodyPr wrap="square" rtlCol="0">
            <a:spAutoFit/>
          </a:bodyPr>
          <a:lstStyle/>
          <a:p>
            <a:r>
              <a:rPr lang="en-US" sz="1400" dirty="0"/>
              <a:t>1. Choose and insert </a:t>
            </a:r>
            <a:r>
              <a:rPr lang="en-US" sz="1400" dirty="0" smtClean="0"/>
              <a:t>median</a:t>
            </a:r>
            <a:endParaRPr lang="en-US" sz="1400" dirty="0"/>
          </a:p>
          <a:p>
            <a:endParaRPr lang="en-US" dirty="0"/>
          </a:p>
        </p:txBody>
      </p:sp>
      <p:sp>
        <p:nvSpPr>
          <p:cNvPr id="15" name="TextBox 14"/>
          <p:cNvSpPr txBox="1"/>
          <p:nvPr/>
        </p:nvSpPr>
        <p:spPr>
          <a:xfrm>
            <a:off x="3343577" y="4119752"/>
            <a:ext cx="2944927" cy="1015663"/>
          </a:xfrm>
          <a:prstGeom prst="rect">
            <a:avLst/>
          </a:prstGeom>
          <a:noFill/>
        </p:spPr>
        <p:txBody>
          <a:bodyPr wrap="square" rtlCol="0">
            <a:spAutoFit/>
          </a:bodyPr>
          <a:lstStyle/>
          <a:p>
            <a:r>
              <a:rPr lang="en-US" sz="1400" dirty="0"/>
              <a:t>2. </a:t>
            </a:r>
            <a:r>
              <a:rPr lang="en-US" sz="1400" dirty="0" smtClean="0"/>
              <a:t>Move </a:t>
            </a:r>
            <a:r>
              <a:rPr lang="en-US" sz="1400" dirty="0"/>
              <a:t>right </a:t>
            </a:r>
            <a:r>
              <a:rPr lang="en-US" sz="1400" dirty="0" smtClean="0"/>
              <a:t>in array to </a:t>
            </a:r>
            <a:r>
              <a:rPr lang="en-US" sz="1400" dirty="0"/>
              <a:t>numbers greater than </a:t>
            </a:r>
            <a:r>
              <a:rPr lang="en-US" sz="1400" dirty="0" smtClean="0"/>
              <a:t>median to build the right </a:t>
            </a:r>
            <a:r>
              <a:rPr lang="en-US" sz="1400" dirty="0" err="1" smtClean="0"/>
              <a:t>subtree</a:t>
            </a:r>
            <a:r>
              <a:rPr lang="en-US" sz="1400" dirty="0" smtClean="0"/>
              <a:t>, go back to 1</a:t>
            </a:r>
            <a:endParaRPr lang="en-US" sz="1400" dirty="0"/>
          </a:p>
          <a:p>
            <a:endParaRPr lang="en-US" dirty="0"/>
          </a:p>
        </p:txBody>
      </p:sp>
      <p:sp>
        <p:nvSpPr>
          <p:cNvPr id="40" name="TextBox 39"/>
          <p:cNvSpPr txBox="1"/>
          <p:nvPr/>
        </p:nvSpPr>
        <p:spPr>
          <a:xfrm>
            <a:off x="3343579" y="4829791"/>
            <a:ext cx="2812504" cy="1231106"/>
          </a:xfrm>
          <a:prstGeom prst="rect">
            <a:avLst/>
          </a:prstGeom>
          <a:noFill/>
        </p:spPr>
        <p:txBody>
          <a:bodyPr wrap="square" rtlCol="0">
            <a:spAutoFit/>
          </a:bodyPr>
          <a:lstStyle/>
          <a:p>
            <a:r>
              <a:rPr lang="en-US" sz="1400" dirty="0"/>
              <a:t>3. No more numbers to right, </a:t>
            </a:r>
            <a:r>
              <a:rPr lang="en-US" sz="1400" dirty="0" smtClean="0"/>
              <a:t>return to previous median and use numbers less than it to build the left </a:t>
            </a:r>
            <a:r>
              <a:rPr lang="en-US" sz="1400" dirty="0" err="1" smtClean="0"/>
              <a:t>subtree</a:t>
            </a:r>
            <a:r>
              <a:rPr lang="en-US" sz="1400" dirty="0" smtClean="0"/>
              <a:t>, go back to 1</a:t>
            </a:r>
            <a:endParaRPr lang="en-US" sz="1400" dirty="0"/>
          </a:p>
          <a:p>
            <a:endParaRPr lang="en-US" dirty="0"/>
          </a:p>
        </p:txBody>
      </p:sp>
    </p:spTree>
    <p:custDataLst>
      <p:tags r:id="rId1"/>
    </p:custDataLst>
    <p:extLst>
      <p:ext uri="{BB962C8B-B14F-4D97-AF65-F5344CB8AC3E}">
        <p14:creationId xmlns:p14="http://schemas.microsoft.com/office/powerpoint/2010/main" val="1132840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3" presetClass="emph" presetSubtype="2" fill="hold" grpId="1" nodeType="withEffect">
                                  <p:stCondLst>
                                    <p:cond delay="0"/>
                                  </p:stCondLst>
                                  <p:childTnLst>
                                    <p:animClr clrSpc="rgb" dir="cw">
                                      <p:cBhvr override="childStyle">
                                        <p:cTn id="38" dur="10" fill="hold"/>
                                        <p:tgtEl>
                                          <p:spTgt spid="10"/>
                                        </p:tgtEl>
                                        <p:attrNameLst>
                                          <p:attrName>style.color</p:attrName>
                                        </p:attrNameLst>
                                      </p:cBhvr>
                                      <p:to>
                                        <a:schemeClr val="accent2"/>
                                      </p:to>
                                    </p:animClr>
                                  </p:childTnLst>
                                </p:cTn>
                              </p:par>
                              <p:par>
                                <p:cTn id="39" presetID="3" presetClass="emph" presetSubtype="2" fill="hold" grpId="1" nodeType="withEffect">
                                  <p:stCondLst>
                                    <p:cond delay="0"/>
                                  </p:stCondLst>
                                  <p:childTnLst>
                                    <p:animClr clrSpc="rgb" dir="cw">
                                      <p:cBhvr override="childStyle">
                                        <p:cTn id="40" dur="10" fill="hold"/>
                                        <p:tgtEl>
                                          <p:spTgt spid="25"/>
                                        </p:tgtEl>
                                        <p:attrNameLst>
                                          <p:attrName>style.color</p:attrName>
                                        </p:attrNameLst>
                                      </p:cBhvr>
                                      <p:to>
                                        <a:schemeClr val="accent2"/>
                                      </p:to>
                                    </p:animClr>
                                  </p:childTnLst>
                                </p:cTn>
                              </p:par>
                            </p:childTnLst>
                          </p:cTn>
                        </p:par>
                      </p:childTnLst>
                    </p:cTn>
                  </p:par>
                  <p:par>
                    <p:cTn id="41" fill="hold">
                      <p:stCondLst>
                        <p:cond delay="indefinite"/>
                      </p:stCondLst>
                      <p:childTnLst>
                        <p:par>
                          <p:cTn id="42" fill="hold">
                            <p:stCondLst>
                              <p:cond delay="0"/>
                            </p:stCondLst>
                            <p:childTnLst>
                              <p:par>
                                <p:cTn id="43" presetID="3" presetClass="emph" presetSubtype="2" fill="hold" grpId="2" nodeType="clickEffect">
                                  <p:stCondLst>
                                    <p:cond delay="0"/>
                                  </p:stCondLst>
                                  <p:childTnLst>
                                    <p:animClr clrSpc="rgb" dir="cw">
                                      <p:cBhvr override="childStyle">
                                        <p:cTn id="44" dur="10" fill="hold"/>
                                        <p:tgtEl>
                                          <p:spTgt spid="10"/>
                                        </p:tgtEl>
                                        <p:attrNameLst>
                                          <p:attrName>style.color</p:attrName>
                                        </p:attrNameLst>
                                      </p:cBhvr>
                                      <p:to>
                                        <a:schemeClr val="tx1"/>
                                      </p:to>
                                    </p:animClr>
                                  </p:childTnLst>
                                </p:cTn>
                              </p:par>
                              <p:par>
                                <p:cTn id="45" presetID="3" presetClass="emph" presetSubtype="2" fill="hold" grpId="1" nodeType="withEffect">
                                  <p:stCondLst>
                                    <p:cond delay="0"/>
                                  </p:stCondLst>
                                  <p:childTnLst>
                                    <p:animClr clrSpc="rgb" dir="cw">
                                      <p:cBhvr override="childStyle">
                                        <p:cTn id="46" dur="10" fill="hold"/>
                                        <p:tgtEl>
                                          <p:spTgt spid="15"/>
                                        </p:tgtEl>
                                        <p:attrNameLst>
                                          <p:attrName>style.color</p:attrName>
                                        </p:attrNameLst>
                                      </p:cBhvr>
                                      <p:to>
                                        <a:schemeClr val="accent2"/>
                                      </p:to>
                                    </p:animClr>
                                  </p:childTnLst>
                                </p:cTn>
                              </p:par>
                              <p:par>
                                <p:cTn id="47" presetID="3" presetClass="emph" presetSubtype="2" fill="hold" grpId="1" nodeType="withEffect">
                                  <p:stCondLst>
                                    <p:cond delay="0"/>
                                  </p:stCondLst>
                                  <p:childTnLst>
                                    <p:animClr clrSpc="rgb" dir="cw">
                                      <p:cBhvr override="childStyle">
                                        <p:cTn id="48" dur="10" fill="hold"/>
                                        <p:tgtEl>
                                          <p:spTgt spid="26"/>
                                        </p:tgtEl>
                                        <p:attrNameLst>
                                          <p:attrName>style.color</p:attrName>
                                        </p:attrNameLst>
                                      </p:cBhvr>
                                      <p:to>
                                        <a:schemeClr val="hlink"/>
                                      </p:to>
                                    </p:animClr>
                                  </p:childTnLst>
                                </p:cTn>
                              </p:par>
                              <p:par>
                                <p:cTn id="49" presetID="3" presetClass="emph" presetSubtype="2" fill="hold" grpId="1" nodeType="withEffect">
                                  <p:stCondLst>
                                    <p:cond delay="0"/>
                                  </p:stCondLst>
                                  <p:childTnLst>
                                    <p:animClr clrSpc="rgb" dir="cw">
                                      <p:cBhvr override="childStyle">
                                        <p:cTn id="50" dur="10" fill="hold"/>
                                        <p:tgtEl>
                                          <p:spTgt spid="27"/>
                                        </p:tgtEl>
                                        <p:attrNameLst>
                                          <p:attrName>style.color</p:attrName>
                                        </p:attrNameLst>
                                      </p:cBhvr>
                                      <p:to>
                                        <a:schemeClr val="hlink"/>
                                      </p:to>
                                    </p:animClr>
                                  </p:childTnLst>
                                </p:cTn>
                              </p:par>
                              <p:par>
                                <p:cTn id="51" presetID="3" presetClass="emph" presetSubtype="2" fill="hold" grpId="1" nodeType="withEffect">
                                  <p:stCondLst>
                                    <p:cond delay="0"/>
                                  </p:stCondLst>
                                  <p:childTnLst>
                                    <p:animClr clrSpc="rgb" dir="cw">
                                      <p:cBhvr override="childStyle">
                                        <p:cTn id="52" dur="10" fill="hold"/>
                                        <p:tgtEl>
                                          <p:spTgt spid="28"/>
                                        </p:tgtEl>
                                        <p:attrNameLst>
                                          <p:attrName>style.color</p:attrName>
                                        </p:attrNameLst>
                                      </p:cBhvr>
                                      <p:to>
                                        <a:schemeClr val="hlink"/>
                                      </p:to>
                                    </p:animClr>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3" presetClass="emph" presetSubtype="2" fill="hold" grpId="3" nodeType="withEffect">
                                  <p:stCondLst>
                                    <p:cond delay="0"/>
                                  </p:stCondLst>
                                  <p:childTnLst>
                                    <p:animClr clrSpc="rgb" dir="cw">
                                      <p:cBhvr override="childStyle">
                                        <p:cTn id="60" dur="10" fill="hold"/>
                                        <p:tgtEl>
                                          <p:spTgt spid="10"/>
                                        </p:tgtEl>
                                        <p:attrNameLst>
                                          <p:attrName>style.color</p:attrName>
                                        </p:attrNameLst>
                                      </p:cBhvr>
                                      <p:to>
                                        <a:schemeClr val="accent2"/>
                                      </p:to>
                                    </p:animClr>
                                  </p:childTnLst>
                                </p:cTn>
                              </p:par>
                              <p:par>
                                <p:cTn id="61" presetID="3" presetClass="emph" presetSubtype="2" fill="hold" grpId="2" nodeType="withEffect">
                                  <p:stCondLst>
                                    <p:cond delay="0"/>
                                  </p:stCondLst>
                                  <p:childTnLst>
                                    <p:animClr clrSpc="rgb" dir="cw">
                                      <p:cBhvr override="childStyle">
                                        <p:cTn id="62" dur="10" fill="hold"/>
                                        <p:tgtEl>
                                          <p:spTgt spid="27"/>
                                        </p:tgtEl>
                                        <p:attrNameLst>
                                          <p:attrName>style.color</p:attrName>
                                        </p:attrNameLst>
                                      </p:cBhvr>
                                      <p:to>
                                        <a:schemeClr val="accent2"/>
                                      </p:to>
                                    </p:animClr>
                                  </p:childTnLst>
                                </p:cTn>
                              </p:par>
                              <p:par>
                                <p:cTn id="63" presetID="3" presetClass="emph" presetSubtype="2" fill="hold" grpId="2" nodeType="withEffect">
                                  <p:stCondLst>
                                    <p:cond delay="0"/>
                                  </p:stCondLst>
                                  <p:childTnLst>
                                    <p:animClr clrSpc="rgb" dir="cw">
                                      <p:cBhvr override="childStyle">
                                        <p:cTn id="64" dur="10" fill="hold"/>
                                        <p:tgtEl>
                                          <p:spTgt spid="15"/>
                                        </p:tgtEl>
                                        <p:attrNameLst>
                                          <p:attrName>style.color</p:attrName>
                                        </p:attrNameLst>
                                      </p:cBhvr>
                                      <p:to>
                                        <a:schemeClr val="tx1"/>
                                      </p:to>
                                    </p:animClr>
                                  </p:childTnLst>
                                </p:cTn>
                              </p:par>
                            </p:childTnLst>
                          </p:cTn>
                        </p:par>
                      </p:childTnLst>
                    </p:cTn>
                  </p:par>
                  <p:par>
                    <p:cTn id="65" fill="hold">
                      <p:stCondLst>
                        <p:cond delay="indefinite"/>
                      </p:stCondLst>
                      <p:childTnLst>
                        <p:par>
                          <p:cTn id="66" fill="hold">
                            <p:stCondLst>
                              <p:cond delay="0"/>
                            </p:stCondLst>
                            <p:childTnLst>
                              <p:par>
                                <p:cTn id="67" presetID="3" presetClass="emph" presetSubtype="2" fill="hold" grpId="4" nodeType="clickEffect">
                                  <p:stCondLst>
                                    <p:cond delay="0"/>
                                  </p:stCondLst>
                                  <p:childTnLst>
                                    <p:animClr clrSpc="rgb" dir="cw">
                                      <p:cBhvr override="childStyle">
                                        <p:cTn id="68" dur="10" fill="hold"/>
                                        <p:tgtEl>
                                          <p:spTgt spid="10"/>
                                        </p:tgtEl>
                                        <p:attrNameLst>
                                          <p:attrName>style.color</p:attrName>
                                        </p:attrNameLst>
                                      </p:cBhvr>
                                      <p:to>
                                        <a:schemeClr val="tx1"/>
                                      </p:to>
                                    </p:animClr>
                                  </p:childTnLst>
                                </p:cTn>
                              </p:par>
                              <p:par>
                                <p:cTn id="69" presetID="3" presetClass="emph" presetSubtype="2" fill="hold" grpId="3" nodeType="withEffect">
                                  <p:stCondLst>
                                    <p:cond delay="0"/>
                                  </p:stCondLst>
                                  <p:childTnLst>
                                    <p:animClr clrSpc="rgb" dir="cw">
                                      <p:cBhvr override="childStyle">
                                        <p:cTn id="70" dur="10" fill="hold"/>
                                        <p:tgtEl>
                                          <p:spTgt spid="15"/>
                                        </p:tgtEl>
                                        <p:attrNameLst>
                                          <p:attrName>style.color</p:attrName>
                                        </p:attrNameLst>
                                      </p:cBhvr>
                                      <p:to>
                                        <a:schemeClr val="accent2"/>
                                      </p:to>
                                    </p:animClr>
                                  </p:childTnLst>
                                </p:cTn>
                              </p:par>
                            </p:childTnLst>
                          </p:cTn>
                        </p:par>
                      </p:childTnLst>
                    </p:cTn>
                  </p:par>
                  <p:par>
                    <p:cTn id="71" fill="hold">
                      <p:stCondLst>
                        <p:cond delay="indefinite"/>
                      </p:stCondLst>
                      <p:childTnLst>
                        <p:par>
                          <p:cTn id="72" fill="hold">
                            <p:stCondLst>
                              <p:cond delay="0"/>
                            </p:stCondLst>
                            <p:childTnLst>
                              <p:par>
                                <p:cTn id="73" presetID="3" presetClass="emph" presetSubtype="2" fill="hold" grpId="4" nodeType="clickEffect">
                                  <p:stCondLst>
                                    <p:cond delay="0"/>
                                  </p:stCondLst>
                                  <p:childTnLst>
                                    <p:animClr clrSpc="rgb" dir="cw">
                                      <p:cBhvr override="childStyle">
                                        <p:cTn id="74" dur="10" fill="hold"/>
                                        <p:tgtEl>
                                          <p:spTgt spid="15"/>
                                        </p:tgtEl>
                                        <p:attrNameLst>
                                          <p:attrName>style.color</p:attrName>
                                        </p:attrNameLst>
                                      </p:cBhvr>
                                      <p:to>
                                        <a:schemeClr val="tx1"/>
                                      </p:to>
                                    </p:animClr>
                                  </p:childTnLst>
                                </p:cTn>
                              </p:par>
                              <p:par>
                                <p:cTn id="75" presetID="3" presetClass="emph" presetSubtype="2" fill="hold" grpId="5" nodeType="withEffect">
                                  <p:stCondLst>
                                    <p:cond delay="0"/>
                                  </p:stCondLst>
                                  <p:childTnLst>
                                    <p:animClr clrSpc="rgb" dir="cw">
                                      <p:cBhvr override="childStyle">
                                        <p:cTn id="76" dur="10" fill="hold"/>
                                        <p:tgtEl>
                                          <p:spTgt spid="10"/>
                                        </p:tgtEl>
                                        <p:attrNameLst>
                                          <p:attrName>style.color</p:attrName>
                                        </p:attrNameLst>
                                      </p:cBhvr>
                                      <p:to>
                                        <a:schemeClr val="accent2"/>
                                      </p:to>
                                    </p:animClr>
                                  </p:childTnLst>
                                </p:cTn>
                              </p:par>
                              <p:par>
                                <p:cTn id="77" presetID="3" presetClass="emph" presetSubtype="2" fill="hold" grpId="2" nodeType="withEffect">
                                  <p:stCondLst>
                                    <p:cond delay="0"/>
                                  </p:stCondLst>
                                  <p:childTnLst>
                                    <p:animClr clrSpc="rgb" dir="cw">
                                      <p:cBhvr override="childStyle">
                                        <p:cTn id="78" dur="10" fill="hold"/>
                                        <p:tgtEl>
                                          <p:spTgt spid="28"/>
                                        </p:tgtEl>
                                        <p:attrNameLst>
                                          <p:attrName>style.color</p:attrName>
                                        </p:attrNameLst>
                                      </p:cBhvr>
                                      <p:to>
                                        <a:schemeClr val="accent2"/>
                                      </p:to>
                                    </p:animClr>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3" presetClass="emph" presetSubtype="2" fill="hold" grpId="1" nodeType="clickEffect">
                                  <p:stCondLst>
                                    <p:cond delay="0"/>
                                  </p:stCondLst>
                                  <p:childTnLst>
                                    <p:animClr clrSpc="rgb" dir="cw">
                                      <p:cBhvr override="childStyle">
                                        <p:cTn id="86" dur="10" fill="hold"/>
                                        <p:tgtEl>
                                          <p:spTgt spid="40"/>
                                        </p:tgtEl>
                                        <p:attrNameLst>
                                          <p:attrName>style.color</p:attrName>
                                        </p:attrNameLst>
                                      </p:cBhvr>
                                      <p:to>
                                        <a:schemeClr val="accent2"/>
                                      </p:to>
                                    </p:animClr>
                                  </p:childTnLst>
                                </p:cTn>
                              </p:par>
                              <p:par>
                                <p:cTn id="87" presetID="3" presetClass="emph" presetSubtype="2" fill="hold" grpId="6" nodeType="withEffect">
                                  <p:stCondLst>
                                    <p:cond delay="0"/>
                                  </p:stCondLst>
                                  <p:childTnLst>
                                    <p:animClr clrSpc="rgb" dir="cw">
                                      <p:cBhvr override="childStyle">
                                        <p:cTn id="88" dur="10" fill="hold"/>
                                        <p:tgtEl>
                                          <p:spTgt spid="10"/>
                                        </p:tgtEl>
                                        <p:attrNameLst>
                                          <p:attrName>style.color</p:attrName>
                                        </p:attrNameLst>
                                      </p:cBhvr>
                                      <p:to>
                                        <a:schemeClr val="tx1"/>
                                      </p:to>
                                    </p:animClr>
                                  </p:childTnLst>
                                </p:cTn>
                              </p:par>
                            </p:childTnLst>
                          </p:cTn>
                        </p:par>
                      </p:childTnLst>
                    </p:cTn>
                  </p:par>
                  <p:par>
                    <p:cTn id="89" fill="hold">
                      <p:stCondLst>
                        <p:cond delay="indefinite"/>
                      </p:stCondLst>
                      <p:childTnLst>
                        <p:par>
                          <p:cTn id="90" fill="hold">
                            <p:stCondLst>
                              <p:cond delay="0"/>
                            </p:stCondLst>
                            <p:childTnLst>
                              <p:par>
                                <p:cTn id="91" presetID="3" presetClass="emph" presetSubtype="2" fill="hold" grpId="7" nodeType="clickEffect">
                                  <p:stCondLst>
                                    <p:cond delay="0"/>
                                  </p:stCondLst>
                                  <p:childTnLst>
                                    <p:animClr clrSpc="rgb" dir="cw">
                                      <p:cBhvr override="childStyle">
                                        <p:cTn id="92" dur="10" fill="hold"/>
                                        <p:tgtEl>
                                          <p:spTgt spid="10"/>
                                        </p:tgtEl>
                                        <p:attrNameLst>
                                          <p:attrName>style.color</p:attrName>
                                        </p:attrNameLst>
                                      </p:cBhvr>
                                      <p:to>
                                        <a:schemeClr val="accent2"/>
                                      </p:to>
                                    </p:animClr>
                                  </p:childTnLst>
                                </p:cTn>
                              </p:par>
                              <p:par>
                                <p:cTn id="93" presetID="3" presetClass="emph" presetSubtype="2" fill="hold" grpId="2" nodeType="withEffect">
                                  <p:stCondLst>
                                    <p:cond delay="0"/>
                                  </p:stCondLst>
                                  <p:childTnLst>
                                    <p:animClr clrSpc="rgb" dir="cw">
                                      <p:cBhvr override="childStyle">
                                        <p:cTn id="94" dur="10" fill="hold"/>
                                        <p:tgtEl>
                                          <p:spTgt spid="26"/>
                                        </p:tgtEl>
                                        <p:attrNameLst>
                                          <p:attrName>style.color</p:attrName>
                                        </p:attrNameLst>
                                      </p:cBhvr>
                                      <p:to>
                                        <a:schemeClr val="accent2"/>
                                      </p:to>
                                    </p:animClr>
                                  </p:childTnLst>
                                </p:cTn>
                              </p:par>
                              <p:par>
                                <p:cTn id="95" presetID="1" presetClass="entr" presetSubtype="0" fill="hold" nodeType="withEffect">
                                  <p:stCondLst>
                                    <p:cond delay="0"/>
                                  </p:stCondLst>
                                  <p:childTnLst>
                                    <p:set>
                                      <p:cBhvr>
                                        <p:cTn id="96" dur="1" fill="hold">
                                          <p:stCondLst>
                                            <p:cond delay="0"/>
                                          </p:stCondLst>
                                        </p:cTn>
                                        <p:tgtEl>
                                          <p:spTgt spid="3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par>
                                <p:cTn id="99" presetID="3" presetClass="emph" presetSubtype="2" fill="hold" grpId="3" nodeType="withEffect">
                                  <p:stCondLst>
                                    <p:cond delay="0"/>
                                  </p:stCondLst>
                                  <p:childTnLst>
                                    <p:animClr clrSpc="rgb" dir="cw">
                                      <p:cBhvr override="childStyle">
                                        <p:cTn id="100" dur="10" fill="hold"/>
                                        <p:tgtEl>
                                          <p:spTgt spid="40"/>
                                        </p:tgtEl>
                                        <p:attrNameLst>
                                          <p:attrName>style.color</p:attrName>
                                        </p:attrNameLst>
                                      </p:cBhvr>
                                      <p:to>
                                        <a:schemeClr val="tx1"/>
                                      </p:to>
                                    </p:animClr>
                                  </p:childTnLst>
                                </p:cTn>
                              </p:par>
                            </p:childTnLst>
                          </p:cTn>
                        </p:par>
                      </p:childTnLst>
                    </p:cTn>
                  </p:par>
                  <p:par>
                    <p:cTn id="101" fill="hold">
                      <p:stCondLst>
                        <p:cond delay="indefinite"/>
                      </p:stCondLst>
                      <p:childTnLst>
                        <p:par>
                          <p:cTn id="102" fill="hold">
                            <p:stCondLst>
                              <p:cond delay="0"/>
                            </p:stCondLst>
                            <p:childTnLst>
                              <p:par>
                                <p:cTn id="103" presetID="3" presetClass="emph" presetSubtype="2" fill="hold" grpId="8" nodeType="clickEffect">
                                  <p:stCondLst>
                                    <p:cond delay="0"/>
                                  </p:stCondLst>
                                  <p:childTnLst>
                                    <p:animClr clrSpc="rgb" dir="cw">
                                      <p:cBhvr override="childStyle">
                                        <p:cTn id="104" dur="10" fill="hold"/>
                                        <p:tgtEl>
                                          <p:spTgt spid="10"/>
                                        </p:tgtEl>
                                        <p:attrNameLst>
                                          <p:attrName>style.color</p:attrName>
                                        </p:attrNameLst>
                                      </p:cBhvr>
                                      <p:to>
                                        <a:schemeClr val="tx1"/>
                                      </p:to>
                                    </p:animClr>
                                  </p:childTnLst>
                                </p:cTn>
                              </p:par>
                              <p:par>
                                <p:cTn id="105" presetID="3" presetClass="emph" presetSubtype="2" fill="hold" grpId="2" nodeType="withEffect">
                                  <p:stCondLst>
                                    <p:cond delay="0"/>
                                  </p:stCondLst>
                                  <p:childTnLst>
                                    <p:animClr clrSpc="rgb" dir="cw">
                                      <p:cBhvr override="childStyle">
                                        <p:cTn id="106" dur="10" fill="hold"/>
                                        <p:tgtEl>
                                          <p:spTgt spid="40"/>
                                        </p:tgtEl>
                                        <p:attrNameLst>
                                          <p:attrName>style.color</p:attrName>
                                        </p:attrNameLst>
                                      </p:cBhvr>
                                      <p:to>
                                        <a:schemeClr val="accent2"/>
                                      </p:to>
                                    </p:animClr>
                                  </p:childTnLst>
                                </p:cTn>
                              </p:par>
                              <p:par>
                                <p:cTn id="107" presetID="3" presetClass="emph" presetSubtype="2" fill="hold" grpId="1" nodeType="withEffect">
                                  <p:stCondLst>
                                    <p:cond delay="0"/>
                                  </p:stCondLst>
                                  <p:childTnLst>
                                    <p:animClr clrSpc="rgb" dir="cw">
                                      <p:cBhvr override="childStyle">
                                        <p:cTn id="108" dur="10" fill="hold"/>
                                        <p:tgtEl>
                                          <p:spTgt spid="23"/>
                                        </p:tgtEl>
                                        <p:attrNameLst>
                                          <p:attrName>style.color</p:attrName>
                                        </p:attrNameLst>
                                      </p:cBhvr>
                                      <p:to>
                                        <a:schemeClr val="hlink"/>
                                      </p:to>
                                    </p:animClr>
                                  </p:childTnLst>
                                </p:cTn>
                              </p:par>
                              <p:par>
                                <p:cTn id="109" presetID="3" presetClass="emph" presetSubtype="2" fill="hold" grpId="1" nodeType="withEffect">
                                  <p:stCondLst>
                                    <p:cond delay="0"/>
                                  </p:stCondLst>
                                  <p:childTnLst>
                                    <p:animClr clrSpc="rgb" dir="cw">
                                      <p:cBhvr override="childStyle">
                                        <p:cTn id="110" dur="10" fill="hold"/>
                                        <p:tgtEl>
                                          <p:spTgt spid="24"/>
                                        </p:tgtEl>
                                        <p:attrNameLst>
                                          <p:attrName>style.color</p:attrName>
                                        </p:attrNameLst>
                                      </p:cBhvr>
                                      <p:to>
                                        <a:schemeClr val="hlink"/>
                                      </p:to>
                                    </p:animClr>
                                  </p:childTnLst>
                                </p:cTn>
                              </p:par>
                            </p:childTnLst>
                          </p:cTn>
                        </p:par>
                      </p:childTnLst>
                    </p:cTn>
                  </p:par>
                  <p:par>
                    <p:cTn id="111" fill="hold">
                      <p:stCondLst>
                        <p:cond delay="indefinite"/>
                      </p:stCondLst>
                      <p:childTnLst>
                        <p:par>
                          <p:cTn id="112" fill="hold">
                            <p:stCondLst>
                              <p:cond delay="0"/>
                            </p:stCondLst>
                            <p:childTnLst>
                              <p:par>
                                <p:cTn id="113" presetID="3" presetClass="emph" presetSubtype="2" fill="hold" grpId="9" nodeType="clickEffect">
                                  <p:stCondLst>
                                    <p:cond delay="0"/>
                                  </p:stCondLst>
                                  <p:childTnLst>
                                    <p:animClr clrSpc="rgb" dir="cw">
                                      <p:cBhvr override="childStyle">
                                        <p:cTn id="114" dur="10" fill="hold"/>
                                        <p:tgtEl>
                                          <p:spTgt spid="10"/>
                                        </p:tgtEl>
                                        <p:attrNameLst>
                                          <p:attrName>style.color</p:attrName>
                                        </p:attrNameLst>
                                      </p:cBhvr>
                                      <p:to>
                                        <a:schemeClr val="accent2"/>
                                      </p:to>
                                    </p:animClr>
                                  </p:childTnLst>
                                </p:cTn>
                              </p:par>
                              <p:par>
                                <p:cTn id="115" presetID="3" presetClass="emph" presetSubtype="2" fill="hold" grpId="2" nodeType="withEffect">
                                  <p:stCondLst>
                                    <p:cond delay="0"/>
                                  </p:stCondLst>
                                  <p:childTnLst>
                                    <p:animClr clrSpc="rgb" dir="cw">
                                      <p:cBhvr override="childStyle">
                                        <p:cTn id="116" dur="10" fill="hold"/>
                                        <p:tgtEl>
                                          <p:spTgt spid="23"/>
                                        </p:tgtEl>
                                        <p:attrNameLst>
                                          <p:attrName>style.color</p:attrName>
                                        </p:attrNameLst>
                                      </p:cBhvr>
                                      <p:to>
                                        <a:schemeClr val="accent2"/>
                                      </p:to>
                                    </p:animClr>
                                  </p:childTnLst>
                                </p:cTn>
                              </p:par>
                              <p:par>
                                <p:cTn id="117" presetID="1" presetClass="entr" presetSubtype="0" fill="hold" nodeType="withEffect">
                                  <p:stCondLst>
                                    <p:cond delay="0"/>
                                  </p:stCondLst>
                                  <p:childTnLst>
                                    <p:set>
                                      <p:cBhvr>
                                        <p:cTn id="118" dur="1" fill="hold">
                                          <p:stCondLst>
                                            <p:cond delay="0"/>
                                          </p:stCondLst>
                                        </p:cTn>
                                        <p:tgtEl>
                                          <p:spTgt spid="3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childTnLst>
                                </p:cTn>
                              </p:par>
                              <p:par>
                                <p:cTn id="121" presetID="3" presetClass="emph" presetSubtype="2" fill="hold" grpId="4" nodeType="withEffect">
                                  <p:stCondLst>
                                    <p:cond delay="0"/>
                                  </p:stCondLst>
                                  <p:childTnLst>
                                    <p:animClr clrSpc="rgb" dir="cw">
                                      <p:cBhvr override="childStyle">
                                        <p:cTn id="122" dur="10" fill="hold"/>
                                        <p:tgtEl>
                                          <p:spTgt spid="40"/>
                                        </p:tgtEl>
                                        <p:attrNameLst>
                                          <p:attrName>style.color</p:attrName>
                                        </p:attrNameLst>
                                      </p:cBhvr>
                                      <p:to>
                                        <a:schemeClr val="tx1"/>
                                      </p:to>
                                    </p:animClr>
                                  </p:childTnLst>
                                </p:cTn>
                              </p:par>
                            </p:childTnLst>
                          </p:cTn>
                        </p:par>
                      </p:childTnLst>
                    </p:cTn>
                  </p:par>
                  <p:par>
                    <p:cTn id="123" fill="hold">
                      <p:stCondLst>
                        <p:cond delay="indefinite"/>
                      </p:stCondLst>
                      <p:childTnLst>
                        <p:par>
                          <p:cTn id="124" fill="hold">
                            <p:stCondLst>
                              <p:cond delay="0"/>
                            </p:stCondLst>
                            <p:childTnLst>
                              <p:par>
                                <p:cTn id="125" presetID="3" presetClass="emph" presetSubtype="2" fill="hold" grpId="10" nodeType="clickEffect">
                                  <p:stCondLst>
                                    <p:cond delay="0"/>
                                  </p:stCondLst>
                                  <p:childTnLst>
                                    <p:animClr clrSpc="rgb" dir="cw">
                                      <p:cBhvr override="childStyle">
                                        <p:cTn id="126" dur="10" fill="hold"/>
                                        <p:tgtEl>
                                          <p:spTgt spid="10"/>
                                        </p:tgtEl>
                                        <p:attrNameLst>
                                          <p:attrName>style.color</p:attrName>
                                        </p:attrNameLst>
                                      </p:cBhvr>
                                      <p:to>
                                        <a:schemeClr val="tx1"/>
                                      </p:to>
                                    </p:animClr>
                                  </p:childTnLst>
                                </p:cTn>
                              </p:par>
                              <p:par>
                                <p:cTn id="127" presetID="3" presetClass="emph" presetSubtype="2" fill="hold" grpId="5" nodeType="withEffect">
                                  <p:stCondLst>
                                    <p:cond delay="0"/>
                                  </p:stCondLst>
                                  <p:childTnLst>
                                    <p:animClr clrSpc="rgb" dir="cw">
                                      <p:cBhvr override="childStyle">
                                        <p:cTn id="128" dur="10" fill="hold"/>
                                        <p:tgtEl>
                                          <p:spTgt spid="15"/>
                                        </p:tgtEl>
                                        <p:attrNameLst>
                                          <p:attrName>style.color</p:attrName>
                                        </p:attrNameLst>
                                      </p:cBhvr>
                                      <p:to>
                                        <a:schemeClr val="accent2"/>
                                      </p:to>
                                    </p:animClr>
                                  </p:childTnLst>
                                </p:cTn>
                              </p:par>
                            </p:childTnLst>
                          </p:cTn>
                        </p:par>
                      </p:childTnLst>
                    </p:cTn>
                  </p:par>
                  <p:par>
                    <p:cTn id="129" fill="hold">
                      <p:stCondLst>
                        <p:cond delay="indefinite"/>
                      </p:stCondLst>
                      <p:childTnLst>
                        <p:par>
                          <p:cTn id="130" fill="hold">
                            <p:stCondLst>
                              <p:cond delay="0"/>
                            </p:stCondLst>
                            <p:childTnLst>
                              <p:par>
                                <p:cTn id="131" presetID="3" presetClass="emph" presetSubtype="2" fill="hold" grpId="6" nodeType="clickEffect">
                                  <p:stCondLst>
                                    <p:cond delay="0"/>
                                  </p:stCondLst>
                                  <p:childTnLst>
                                    <p:animClr clrSpc="rgb" dir="cw">
                                      <p:cBhvr override="childStyle">
                                        <p:cTn id="132" dur="10" fill="hold"/>
                                        <p:tgtEl>
                                          <p:spTgt spid="15"/>
                                        </p:tgtEl>
                                        <p:attrNameLst>
                                          <p:attrName>style.color</p:attrName>
                                        </p:attrNameLst>
                                      </p:cBhvr>
                                      <p:to>
                                        <a:schemeClr val="tx1"/>
                                      </p:to>
                                    </p:animClr>
                                  </p:childTnLst>
                                </p:cTn>
                              </p:par>
                              <p:par>
                                <p:cTn id="133" presetID="3" presetClass="emph" presetSubtype="2" fill="hold" grpId="11" nodeType="withEffect">
                                  <p:stCondLst>
                                    <p:cond delay="0"/>
                                  </p:stCondLst>
                                  <p:childTnLst>
                                    <p:animClr clrSpc="rgb" dir="cw">
                                      <p:cBhvr override="childStyle">
                                        <p:cTn id="134" dur="10" fill="hold"/>
                                        <p:tgtEl>
                                          <p:spTgt spid="10"/>
                                        </p:tgtEl>
                                        <p:attrNameLst>
                                          <p:attrName>style.color</p:attrName>
                                        </p:attrNameLst>
                                      </p:cBhvr>
                                      <p:to>
                                        <a:schemeClr val="accent2"/>
                                      </p:to>
                                    </p:animClr>
                                  </p:childTnLst>
                                </p:cTn>
                              </p:par>
                              <p:par>
                                <p:cTn id="135" presetID="3" presetClass="emph" presetSubtype="2" fill="hold" grpId="2" nodeType="withEffect">
                                  <p:stCondLst>
                                    <p:cond delay="0"/>
                                  </p:stCondLst>
                                  <p:childTnLst>
                                    <p:animClr clrSpc="rgb" dir="cw">
                                      <p:cBhvr override="childStyle">
                                        <p:cTn id="136" dur="10" fill="hold"/>
                                        <p:tgtEl>
                                          <p:spTgt spid="24"/>
                                        </p:tgtEl>
                                        <p:attrNameLst>
                                          <p:attrName>style.color</p:attrName>
                                        </p:attrNameLst>
                                      </p:cBhvr>
                                      <p:to>
                                        <a:schemeClr val="accent2"/>
                                      </p:to>
                                    </p:animClr>
                                  </p:childTnLst>
                                </p:cTn>
                              </p:par>
                              <p:par>
                                <p:cTn id="137" presetID="1" presetClass="entr" presetSubtype="0" fill="hold" nodeType="withEffect">
                                  <p:stCondLst>
                                    <p:cond delay="0"/>
                                  </p:stCondLst>
                                  <p:childTnLst>
                                    <p:set>
                                      <p:cBhvr>
                                        <p:cTn id="138" dur="1" fill="hold">
                                          <p:stCondLst>
                                            <p:cond delay="0"/>
                                          </p:stCondLst>
                                        </p:cTn>
                                        <p:tgtEl>
                                          <p:spTgt spid="3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3" grpId="1" animBg="1"/>
      <p:bldP spid="23" grpId="2" animBg="1"/>
      <p:bldP spid="24" grpId="0" animBg="1"/>
      <p:bldP spid="24" grpId="1" animBg="1"/>
      <p:bldP spid="24" grpId="2" animBg="1"/>
      <p:bldP spid="25" grpId="0" animBg="1"/>
      <p:bldP spid="25" grpId="1"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30" grpId="0" animBg="1"/>
      <p:bldP spid="32" grpId="0" animBg="1"/>
      <p:bldP spid="34" grpId="0" animBg="1"/>
      <p:bldP spid="36" grpId="0" animBg="1"/>
      <p:bldP spid="38" grpId="0" animBg="1"/>
      <p:bldP spid="43" grpId="0" animBg="1"/>
      <p:bldP spid="8" grpId="0"/>
      <p:bldP spid="10" grpId="0"/>
      <p:bldP spid="10" grpId="1"/>
      <p:bldP spid="10" grpId="2"/>
      <p:bldP spid="10" grpId="3"/>
      <p:bldP spid="10" grpId="4"/>
      <p:bldP spid="10" grpId="5"/>
      <p:bldP spid="10" grpId="6"/>
      <p:bldP spid="10" grpId="7"/>
      <p:bldP spid="10" grpId="8"/>
      <p:bldP spid="10" grpId="9"/>
      <p:bldP spid="10" grpId="10"/>
      <p:bldP spid="10" grpId="11"/>
      <p:bldP spid="15" grpId="0"/>
      <p:bldP spid="15" grpId="1"/>
      <p:bldP spid="15" grpId="2"/>
      <p:bldP spid="15" grpId="3"/>
      <p:bldP spid="15" grpId="4"/>
      <p:bldP spid="15" grpId="5"/>
      <p:bldP spid="15" grpId="6"/>
      <p:bldP spid="40" grpId="0"/>
      <p:bldP spid="40" grpId="1"/>
      <p:bldP spid="40" grpId="2"/>
      <p:bldP spid="40" grpId="3"/>
      <p:bldP spid="40" grpId="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Results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4131643"/>
              </p:ext>
            </p:extLst>
          </p:nvPr>
        </p:nvGraphicFramePr>
        <p:xfrm>
          <a:off x="533400" y="1981200"/>
          <a:ext cx="8382000" cy="2926080"/>
        </p:xfrm>
        <a:graphic>
          <a:graphicData uri="http://schemas.openxmlformats.org/drawingml/2006/table">
            <a:tbl>
              <a:tblPr firstRow="1" bandRow="1">
                <a:tableStyleId>{5940675A-B579-460E-94D1-54222C63F5DA}</a:tableStyleId>
              </a:tblPr>
              <a:tblGrid>
                <a:gridCol w="1654627"/>
                <a:gridCol w="1118502"/>
                <a:gridCol w="1921861"/>
                <a:gridCol w="1263348"/>
                <a:gridCol w="2423662"/>
              </a:tblGrid>
              <a:tr h="288758">
                <a:tc>
                  <a:txBody>
                    <a:bodyPr/>
                    <a:lstStyle/>
                    <a:p>
                      <a:endParaRPr lang="en-US" dirty="0"/>
                    </a:p>
                  </a:txBody>
                  <a:tcPr anchor="ctr"/>
                </a:tc>
                <a:tc>
                  <a:txBody>
                    <a:bodyPr/>
                    <a:lstStyle/>
                    <a:p>
                      <a:pPr algn="l"/>
                      <a:r>
                        <a:rPr lang="en-US" dirty="0" smtClean="0"/>
                        <a:t>Insertion</a:t>
                      </a:r>
                      <a:r>
                        <a:rPr lang="en-US" baseline="0" dirty="0" smtClean="0"/>
                        <a:t> time</a:t>
                      </a:r>
                      <a:endParaRPr lang="en-US" dirty="0"/>
                    </a:p>
                  </a:txBody>
                  <a:tcPr anchor="ctr"/>
                </a:tc>
                <a:tc>
                  <a:txBody>
                    <a:bodyPr/>
                    <a:lstStyle/>
                    <a:p>
                      <a:pPr algn="l"/>
                      <a:r>
                        <a:rPr lang="en-US" dirty="0" smtClean="0"/>
                        <a:t>Conversion</a:t>
                      </a:r>
                      <a:r>
                        <a:rPr lang="en-US" baseline="0" dirty="0" smtClean="0"/>
                        <a:t> time</a:t>
                      </a:r>
                      <a:endParaRPr lang="en-US" dirty="0"/>
                    </a:p>
                  </a:txBody>
                  <a:tcPr anchor="ctr"/>
                </a:tc>
                <a:tc>
                  <a:txBody>
                    <a:bodyPr/>
                    <a:lstStyle/>
                    <a:p>
                      <a:pPr algn="l"/>
                      <a:r>
                        <a:rPr lang="en-US" dirty="0" smtClean="0"/>
                        <a:t>Total</a:t>
                      </a:r>
                      <a:endParaRPr lang="en-US" dirty="0"/>
                    </a:p>
                  </a:txBody>
                  <a:tcPr anchor="ctr"/>
                </a:tc>
                <a:tc>
                  <a:txBody>
                    <a:bodyPr/>
                    <a:lstStyle/>
                    <a:p>
                      <a:pPr algn="l"/>
                      <a:r>
                        <a:rPr lang="en-US" dirty="0" smtClean="0"/>
                        <a:t>Execution time</a:t>
                      </a:r>
                      <a:r>
                        <a:rPr lang="en-US" baseline="0" dirty="0" smtClean="0"/>
                        <a:t> </a:t>
                      </a:r>
                      <a:r>
                        <a:rPr lang="en-US" dirty="0" smtClean="0"/>
                        <a:t>(Normalized to AVL)</a:t>
                      </a:r>
                      <a:endParaRPr lang="en-US" dirty="0"/>
                    </a:p>
                  </a:txBody>
                  <a:tcPr anchor="ctr"/>
                </a:tc>
              </a:tr>
              <a:tr h="351590">
                <a:tc>
                  <a:txBody>
                    <a:bodyPr/>
                    <a:lstStyle/>
                    <a:p>
                      <a:r>
                        <a:rPr lang="en-US" dirty="0" smtClean="0"/>
                        <a:t>AVL</a:t>
                      </a:r>
                      <a:endParaRPr lang="en-US" dirty="0"/>
                    </a:p>
                  </a:txBody>
                  <a:tcPr anchor="ctr"/>
                </a:tc>
                <a:tc>
                  <a:txBody>
                    <a:bodyPr/>
                    <a:lstStyle/>
                    <a:p>
                      <a:pPr algn="l" fontAlgn="b"/>
                      <a:r>
                        <a:rPr lang="en-US" dirty="0" smtClean="0"/>
                        <a:t> 1017 </a:t>
                      </a:r>
                      <a:r>
                        <a:rPr lang="en-US" dirty="0" err="1" smtClean="0"/>
                        <a:t>ms</a:t>
                      </a:r>
                      <a:endParaRPr lang="en-US" sz="1800" b="0" i="0" u="none" strike="noStrike" dirty="0">
                        <a:solidFill>
                          <a:srgbClr val="000000"/>
                        </a:solidFill>
                        <a:effectLst/>
                        <a:latin typeface="Calibri"/>
                      </a:endParaRPr>
                    </a:p>
                  </a:txBody>
                  <a:tcPr marL="12700" marR="12700" marT="12700" marB="0" anchor="ctr"/>
                </a:tc>
                <a:tc>
                  <a:txBody>
                    <a:bodyPr/>
                    <a:lstStyle/>
                    <a:p>
                      <a:pPr algn="l"/>
                      <a:r>
                        <a:rPr lang="en-US" i="0" dirty="0" smtClean="0"/>
                        <a:t>No conversion</a:t>
                      </a:r>
                      <a:endParaRPr lang="en-US" i="0" dirty="0"/>
                    </a:p>
                  </a:txBody>
                  <a:tcPr anchor="ctr"/>
                </a:tc>
                <a:tc>
                  <a:txBody>
                    <a:bodyPr/>
                    <a:lstStyle/>
                    <a:p>
                      <a:pPr algn="l"/>
                      <a:r>
                        <a:rPr lang="en-US" dirty="0" smtClean="0"/>
                        <a:t>1017 </a:t>
                      </a:r>
                      <a:r>
                        <a:rPr lang="en-US" dirty="0" err="1" smtClean="0"/>
                        <a:t>ms</a:t>
                      </a:r>
                      <a:endParaRPr lang="en-US" dirty="0"/>
                    </a:p>
                  </a:txBody>
                  <a:tcPr anchor="ctr"/>
                </a:tc>
                <a:tc>
                  <a:txBody>
                    <a:bodyPr/>
                    <a:lstStyle/>
                    <a:p>
                      <a:pPr algn="l"/>
                      <a:r>
                        <a:rPr lang="en-US" dirty="0" smtClean="0"/>
                        <a:t>1</a:t>
                      </a:r>
                      <a:endParaRPr lang="en-US" dirty="0"/>
                    </a:p>
                  </a:txBody>
                  <a:tcPr anchor="ctr"/>
                </a:tc>
              </a:tr>
              <a:tr h="252396">
                <a:tc>
                  <a:txBody>
                    <a:bodyPr/>
                    <a:lstStyle/>
                    <a:p>
                      <a:r>
                        <a:rPr lang="en-US" dirty="0" smtClean="0"/>
                        <a:t>Red-Black</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dirty="0" smtClean="0">
                          <a:effectLst/>
                        </a:rPr>
                        <a:t>600 </a:t>
                      </a:r>
                      <a:r>
                        <a:rPr lang="en-US" sz="1800" u="none" strike="noStrike" dirty="0" err="1" smtClean="0">
                          <a:effectLst/>
                        </a:rPr>
                        <a:t>ms</a:t>
                      </a:r>
                      <a:endParaRPr lang="en-US" sz="1800" b="0" i="0" u="none" strike="noStrike" dirty="0" smtClean="0">
                        <a:solidFill>
                          <a:srgbClr val="000000"/>
                        </a:solidFill>
                        <a:effectLst/>
                        <a:latin typeface="Calibri"/>
                      </a:endParaRPr>
                    </a:p>
                  </a:txBody>
                  <a:tcPr anchor="ctr"/>
                </a:tc>
                <a:tc>
                  <a:txBody>
                    <a:bodyPr/>
                    <a:lstStyle/>
                    <a:p>
                      <a:pPr algn="l"/>
                      <a:r>
                        <a:rPr lang="en-US" dirty="0" smtClean="0"/>
                        <a:t>No conversion</a:t>
                      </a:r>
                      <a:endParaRPr lang="en-US" dirty="0"/>
                    </a:p>
                  </a:txBody>
                  <a:tcPr anchor="ctr"/>
                </a:tc>
                <a:tc>
                  <a:txBody>
                    <a:bodyPr/>
                    <a:lstStyle/>
                    <a:p>
                      <a:pPr algn="l"/>
                      <a:r>
                        <a:rPr lang="en-US" dirty="0" smtClean="0"/>
                        <a:t>600 </a:t>
                      </a:r>
                      <a:r>
                        <a:rPr lang="en-US" dirty="0" err="1" smtClean="0"/>
                        <a:t>ms</a:t>
                      </a:r>
                      <a:endParaRPr lang="en-US" b="1" dirty="0"/>
                    </a:p>
                  </a:txBody>
                  <a:tcPr anchor="ctr"/>
                </a:tc>
                <a:tc>
                  <a:txBody>
                    <a:bodyPr/>
                    <a:lstStyle/>
                    <a:p>
                      <a:pPr algn="l"/>
                      <a:r>
                        <a:rPr lang="en-US" b="0" dirty="0" smtClean="0"/>
                        <a:t>0.58</a:t>
                      </a:r>
                      <a:endParaRPr lang="en-US" b="0" dirty="0"/>
                    </a:p>
                  </a:txBody>
                  <a:tcPr anchor="ctr"/>
                </a:tc>
              </a:tr>
              <a:tr h="376126">
                <a:tc>
                  <a:txBody>
                    <a:bodyPr/>
                    <a:lstStyle/>
                    <a:p>
                      <a:r>
                        <a:rPr lang="en-US" dirty="0" smtClean="0"/>
                        <a:t>Red-black to AVL (standard)</a:t>
                      </a:r>
                      <a:endParaRPr lang="en-US" dirty="0"/>
                    </a:p>
                  </a:txBody>
                  <a:tcPr anchor="ctr"/>
                </a:tc>
                <a:tc>
                  <a:txBody>
                    <a:bodyPr/>
                    <a:lstStyle/>
                    <a:p>
                      <a:pPr algn="l"/>
                      <a:r>
                        <a:rPr lang="en-US" dirty="0" smtClean="0"/>
                        <a:t>600 </a:t>
                      </a:r>
                      <a:r>
                        <a:rPr lang="en-US" dirty="0" err="1" smtClean="0"/>
                        <a:t>ms</a:t>
                      </a:r>
                      <a:endParaRPr lang="en-US" dirty="0"/>
                    </a:p>
                  </a:txBody>
                  <a:tcPr anchor="ctr"/>
                </a:tc>
                <a:tc>
                  <a:txBody>
                    <a:bodyPr/>
                    <a:lstStyle/>
                    <a:p>
                      <a:pPr algn="l"/>
                      <a:r>
                        <a:rPr lang="en-US" dirty="0" smtClean="0"/>
                        <a:t>623 </a:t>
                      </a:r>
                      <a:r>
                        <a:rPr lang="en-US" dirty="0" err="1" smtClean="0"/>
                        <a:t>ms</a:t>
                      </a:r>
                      <a:endParaRPr lang="en-US" dirty="0"/>
                    </a:p>
                  </a:txBody>
                  <a:tcPr anchor="ctr"/>
                </a:tc>
                <a:tc>
                  <a:txBody>
                    <a:bodyPr/>
                    <a:lstStyle/>
                    <a:p>
                      <a:pPr algn="l"/>
                      <a:r>
                        <a:rPr lang="en-US" dirty="0" smtClean="0"/>
                        <a:t>1223ms</a:t>
                      </a:r>
                      <a:endParaRPr lang="en-US" dirty="0"/>
                    </a:p>
                  </a:txBody>
                  <a:tcPr anchor="ctr"/>
                </a:tc>
                <a:tc>
                  <a:txBody>
                    <a:bodyPr/>
                    <a:lstStyle/>
                    <a:p>
                      <a:pPr algn="l"/>
                      <a:r>
                        <a:rPr lang="en-US" dirty="0" smtClean="0"/>
                        <a:t>1.2</a:t>
                      </a:r>
                      <a:endParaRPr lang="en-US" dirty="0"/>
                    </a:p>
                  </a:txBody>
                  <a:tcPr anchor="ctr"/>
                </a:tc>
              </a:tr>
              <a:tr h="430277">
                <a:tc>
                  <a:txBody>
                    <a:bodyPr/>
                    <a:lstStyle/>
                    <a:p>
                      <a:r>
                        <a:rPr lang="en-US" dirty="0" smtClean="0"/>
                        <a:t>Red-black to AVL (median)</a:t>
                      </a:r>
                    </a:p>
                  </a:txBody>
                  <a:tcPr anchor="ctr"/>
                </a:tc>
                <a:tc>
                  <a:txBody>
                    <a:bodyPr/>
                    <a:lstStyle/>
                    <a:p>
                      <a:pPr algn="l"/>
                      <a:r>
                        <a:rPr lang="en-US" dirty="0" smtClean="0"/>
                        <a:t>600 </a:t>
                      </a:r>
                      <a:r>
                        <a:rPr lang="en-US" dirty="0" err="1" smtClean="0"/>
                        <a:t>ms</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135</a:t>
                      </a:r>
                      <a:r>
                        <a:rPr lang="en-US" baseline="0" dirty="0" smtClean="0"/>
                        <a:t> </a:t>
                      </a:r>
                      <a:r>
                        <a:rPr lang="en-US" baseline="0" dirty="0" err="1" smtClean="0"/>
                        <a:t>ms</a:t>
                      </a:r>
                      <a:endParaRPr lang="en-US" dirty="0" smtClean="0"/>
                    </a:p>
                  </a:txBody>
                  <a:tcPr anchor="ctr"/>
                </a:tc>
                <a:tc>
                  <a:txBody>
                    <a:bodyPr/>
                    <a:lstStyle/>
                    <a:p>
                      <a:pPr algn="l"/>
                      <a:r>
                        <a:rPr lang="en-US" dirty="0" smtClean="0"/>
                        <a:t>735 </a:t>
                      </a:r>
                      <a:r>
                        <a:rPr lang="en-US" dirty="0" err="1" smtClean="0"/>
                        <a:t>ms</a:t>
                      </a:r>
                      <a:endParaRPr lang="en-US" dirty="0"/>
                    </a:p>
                  </a:txBody>
                  <a:tcPr anchor="ctr"/>
                </a:tc>
                <a:tc>
                  <a:txBody>
                    <a:bodyPr/>
                    <a:lstStyle/>
                    <a:p>
                      <a:pPr algn="l"/>
                      <a:r>
                        <a:rPr lang="en-US" dirty="0" smtClean="0"/>
                        <a:t>0.72</a:t>
                      </a:r>
                      <a:endParaRPr lang="en-US" dirty="0"/>
                    </a:p>
                  </a:txBody>
                  <a:tcPr anchor="ctr"/>
                </a:tc>
              </a:tr>
            </a:tbl>
          </a:graphicData>
        </a:graphic>
      </p:graphicFrame>
      <p:sp>
        <p:nvSpPr>
          <p:cNvPr id="6" name="TextBox 5"/>
          <p:cNvSpPr txBox="1"/>
          <p:nvPr/>
        </p:nvSpPr>
        <p:spPr>
          <a:xfrm>
            <a:off x="791410" y="953869"/>
            <a:ext cx="7577222" cy="923330"/>
          </a:xfrm>
          <a:prstGeom prst="rect">
            <a:avLst/>
          </a:prstGeom>
          <a:noFill/>
        </p:spPr>
        <p:txBody>
          <a:bodyPr wrap="square" rtlCol="0">
            <a:spAutoFit/>
          </a:bodyPr>
          <a:lstStyle/>
          <a:p>
            <a:r>
              <a:rPr lang="en-US" dirty="0" smtClean="0"/>
              <a:t>Experiment: Insert 1 million random integers into each type of tree, convert red-black trees to AVL using our method vs. standard AVL insert method</a:t>
            </a:r>
            <a:endParaRPr lang="en-US" dirty="0"/>
          </a:p>
        </p:txBody>
      </p:sp>
    </p:spTree>
    <p:extLst>
      <p:ext uri="{BB962C8B-B14F-4D97-AF65-F5344CB8AC3E}">
        <p14:creationId xmlns:p14="http://schemas.microsoft.com/office/powerpoint/2010/main" val="375505851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Results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2834949"/>
              </p:ext>
            </p:extLst>
          </p:nvPr>
        </p:nvGraphicFramePr>
        <p:xfrm>
          <a:off x="533400" y="1981200"/>
          <a:ext cx="8382000" cy="2926080"/>
        </p:xfrm>
        <a:graphic>
          <a:graphicData uri="http://schemas.openxmlformats.org/drawingml/2006/table">
            <a:tbl>
              <a:tblPr firstRow="1" bandRow="1">
                <a:tableStyleId>{5940675A-B579-460E-94D1-54222C63F5DA}</a:tableStyleId>
              </a:tblPr>
              <a:tblGrid>
                <a:gridCol w="1654627"/>
                <a:gridCol w="1118502"/>
                <a:gridCol w="1921861"/>
                <a:gridCol w="1263348"/>
                <a:gridCol w="2423662"/>
              </a:tblGrid>
              <a:tr h="288758">
                <a:tc>
                  <a:txBody>
                    <a:bodyPr/>
                    <a:lstStyle/>
                    <a:p>
                      <a:endParaRPr lang="en-US" dirty="0"/>
                    </a:p>
                  </a:txBody>
                  <a:tcPr anchor="ctr"/>
                </a:tc>
                <a:tc>
                  <a:txBody>
                    <a:bodyPr/>
                    <a:lstStyle/>
                    <a:p>
                      <a:pPr algn="l"/>
                      <a:r>
                        <a:rPr lang="en-US" dirty="0" smtClean="0"/>
                        <a:t>Insertion</a:t>
                      </a:r>
                      <a:r>
                        <a:rPr lang="en-US" baseline="0" dirty="0" smtClean="0"/>
                        <a:t> time</a:t>
                      </a:r>
                      <a:endParaRPr lang="en-US" dirty="0"/>
                    </a:p>
                  </a:txBody>
                  <a:tcPr anchor="ctr"/>
                </a:tc>
                <a:tc>
                  <a:txBody>
                    <a:bodyPr/>
                    <a:lstStyle/>
                    <a:p>
                      <a:pPr algn="l"/>
                      <a:r>
                        <a:rPr lang="en-US" dirty="0" smtClean="0"/>
                        <a:t>Conversion</a:t>
                      </a:r>
                      <a:r>
                        <a:rPr lang="en-US" baseline="0" dirty="0" smtClean="0"/>
                        <a:t> time</a:t>
                      </a:r>
                      <a:endParaRPr lang="en-US" dirty="0"/>
                    </a:p>
                  </a:txBody>
                  <a:tcPr anchor="ctr"/>
                </a:tc>
                <a:tc>
                  <a:txBody>
                    <a:bodyPr/>
                    <a:lstStyle/>
                    <a:p>
                      <a:pPr algn="l"/>
                      <a:r>
                        <a:rPr lang="en-US" dirty="0" smtClean="0"/>
                        <a:t>Total</a:t>
                      </a:r>
                      <a:endParaRPr lang="en-US" dirty="0"/>
                    </a:p>
                  </a:txBody>
                  <a:tcPr anchor="ctr"/>
                </a:tc>
                <a:tc>
                  <a:txBody>
                    <a:bodyPr/>
                    <a:lstStyle/>
                    <a:p>
                      <a:pPr algn="l"/>
                      <a:r>
                        <a:rPr lang="en-US" dirty="0" smtClean="0"/>
                        <a:t>Execution time</a:t>
                      </a:r>
                      <a:r>
                        <a:rPr lang="en-US" baseline="0" dirty="0" smtClean="0"/>
                        <a:t> </a:t>
                      </a:r>
                      <a:r>
                        <a:rPr lang="en-US" dirty="0" smtClean="0"/>
                        <a:t>(Normalized to AVL)</a:t>
                      </a:r>
                      <a:endParaRPr lang="en-US" dirty="0"/>
                    </a:p>
                  </a:txBody>
                  <a:tcPr anchor="ctr"/>
                </a:tc>
              </a:tr>
              <a:tr h="351590">
                <a:tc>
                  <a:txBody>
                    <a:bodyPr/>
                    <a:lstStyle/>
                    <a:p>
                      <a:r>
                        <a:rPr lang="en-US" dirty="0" smtClean="0"/>
                        <a:t>AVL</a:t>
                      </a:r>
                      <a:endParaRPr lang="en-US" dirty="0"/>
                    </a:p>
                  </a:txBody>
                  <a:tcPr anchor="ctr"/>
                </a:tc>
                <a:tc>
                  <a:txBody>
                    <a:bodyPr/>
                    <a:lstStyle/>
                    <a:p>
                      <a:pPr algn="l" fontAlgn="b"/>
                      <a:r>
                        <a:rPr lang="en-US" dirty="0" smtClean="0"/>
                        <a:t> 1017 </a:t>
                      </a:r>
                      <a:r>
                        <a:rPr lang="en-US" dirty="0" err="1" smtClean="0"/>
                        <a:t>ms</a:t>
                      </a:r>
                      <a:endParaRPr lang="en-US" sz="1800" b="0" i="0" u="none" strike="noStrike" dirty="0">
                        <a:solidFill>
                          <a:srgbClr val="000000"/>
                        </a:solidFill>
                        <a:effectLst/>
                        <a:latin typeface="Calibri"/>
                      </a:endParaRPr>
                    </a:p>
                  </a:txBody>
                  <a:tcPr marL="12700" marR="12700" marT="12700" marB="0" anchor="ctr"/>
                </a:tc>
                <a:tc>
                  <a:txBody>
                    <a:bodyPr/>
                    <a:lstStyle/>
                    <a:p>
                      <a:pPr algn="l"/>
                      <a:r>
                        <a:rPr lang="en-US" i="0" dirty="0" smtClean="0"/>
                        <a:t>No conversion</a:t>
                      </a:r>
                      <a:endParaRPr lang="en-US" i="0" dirty="0"/>
                    </a:p>
                  </a:txBody>
                  <a:tcPr anchor="ctr"/>
                </a:tc>
                <a:tc>
                  <a:txBody>
                    <a:bodyPr/>
                    <a:lstStyle/>
                    <a:p>
                      <a:pPr algn="l"/>
                      <a:r>
                        <a:rPr lang="en-US" dirty="0" smtClean="0">
                          <a:solidFill>
                            <a:srgbClr val="FF0000"/>
                          </a:solidFill>
                        </a:rPr>
                        <a:t>1017 </a:t>
                      </a:r>
                      <a:r>
                        <a:rPr lang="en-US" dirty="0" err="1" smtClean="0">
                          <a:solidFill>
                            <a:srgbClr val="FF0000"/>
                          </a:solidFill>
                        </a:rPr>
                        <a:t>ms</a:t>
                      </a:r>
                      <a:endParaRPr lang="en-US" dirty="0">
                        <a:solidFill>
                          <a:srgbClr val="FF0000"/>
                        </a:solidFill>
                      </a:endParaRPr>
                    </a:p>
                  </a:txBody>
                  <a:tcPr anchor="ctr"/>
                </a:tc>
                <a:tc>
                  <a:txBody>
                    <a:bodyPr/>
                    <a:lstStyle/>
                    <a:p>
                      <a:pPr algn="l"/>
                      <a:r>
                        <a:rPr lang="en-US" dirty="0" smtClean="0"/>
                        <a:t>1</a:t>
                      </a:r>
                      <a:endParaRPr lang="en-US" dirty="0"/>
                    </a:p>
                  </a:txBody>
                  <a:tcPr anchor="ctr"/>
                </a:tc>
              </a:tr>
              <a:tr h="252396">
                <a:tc>
                  <a:txBody>
                    <a:bodyPr/>
                    <a:lstStyle/>
                    <a:p>
                      <a:r>
                        <a:rPr lang="en-US" dirty="0" smtClean="0"/>
                        <a:t>Red-Black</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dirty="0" smtClean="0">
                          <a:effectLst/>
                        </a:rPr>
                        <a:t>600 </a:t>
                      </a:r>
                      <a:r>
                        <a:rPr lang="en-US" sz="1800" u="none" strike="noStrike" dirty="0" err="1" smtClean="0">
                          <a:effectLst/>
                        </a:rPr>
                        <a:t>ms</a:t>
                      </a:r>
                      <a:endParaRPr lang="en-US" sz="1800" b="0" i="0" u="none" strike="noStrike" dirty="0" smtClean="0">
                        <a:solidFill>
                          <a:srgbClr val="000000"/>
                        </a:solidFill>
                        <a:effectLst/>
                        <a:latin typeface="Calibri"/>
                      </a:endParaRPr>
                    </a:p>
                  </a:txBody>
                  <a:tcPr anchor="ctr"/>
                </a:tc>
                <a:tc>
                  <a:txBody>
                    <a:bodyPr/>
                    <a:lstStyle/>
                    <a:p>
                      <a:pPr algn="l"/>
                      <a:r>
                        <a:rPr lang="en-US" dirty="0" smtClean="0"/>
                        <a:t>No conversion</a:t>
                      </a:r>
                      <a:endParaRPr lang="en-US" dirty="0"/>
                    </a:p>
                  </a:txBody>
                  <a:tcPr anchor="ctr"/>
                </a:tc>
                <a:tc>
                  <a:txBody>
                    <a:bodyPr/>
                    <a:lstStyle/>
                    <a:p>
                      <a:pPr algn="l"/>
                      <a:r>
                        <a:rPr lang="en-US" dirty="0" smtClean="0"/>
                        <a:t>600 </a:t>
                      </a:r>
                      <a:r>
                        <a:rPr lang="en-US" dirty="0" err="1" smtClean="0"/>
                        <a:t>ms</a:t>
                      </a:r>
                      <a:endParaRPr lang="en-US" b="1" dirty="0"/>
                    </a:p>
                  </a:txBody>
                  <a:tcPr anchor="ctr"/>
                </a:tc>
                <a:tc>
                  <a:txBody>
                    <a:bodyPr/>
                    <a:lstStyle/>
                    <a:p>
                      <a:pPr algn="l"/>
                      <a:r>
                        <a:rPr lang="en-US" b="0" dirty="0" smtClean="0"/>
                        <a:t>0.58</a:t>
                      </a:r>
                      <a:endParaRPr lang="en-US" b="0" dirty="0"/>
                    </a:p>
                  </a:txBody>
                  <a:tcPr anchor="ctr"/>
                </a:tc>
              </a:tr>
              <a:tr h="376126">
                <a:tc>
                  <a:txBody>
                    <a:bodyPr/>
                    <a:lstStyle/>
                    <a:p>
                      <a:r>
                        <a:rPr lang="en-US" dirty="0" smtClean="0"/>
                        <a:t>Red-black to AVL (standard)</a:t>
                      </a:r>
                      <a:endParaRPr lang="en-US" dirty="0"/>
                    </a:p>
                  </a:txBody>
                  <a:tcPr anchor="ctr"/>
                </a:tc>
                <a:tc>
                  <a:txBody>
                    <a:bodyPr/>
                    <a:lstStyle/>
                    <a:p>
                      <a:pPr algn="l"/>
                      <a:r>
                        <a:rPr lang="en-US" dirty="0" smtClean="0"/>
                        <a:t>600 </a:t>
                      </a:r>
                      <a:r>
                        <a:rPr lang="en-US" dirty="0" err="1" smtClean="0"/>
                        <a:t>ms</a:t>
                      </a:r>
                      <a:endParaRPr lang="en-US" dirty="0"/>
                    </a:p>
                  </a:txBody>
                  <a:tcPr anchor="ctr"/>
                </a:tc>
                <a:tc>
                  <a:txBody>
                    <a:bodyPr/>
                    <a:lstStyle/>
                    <a:p>
                      <a:pPr algn="l"/>
                      <a:r>
                        <a:rPr lang="en-US" dirty="0" smtClean="0"/>
                        <a:t>623 </a:t>
                      </a:r>
                      <a:r>
                        <a:rPr lang="en-US" dirty="0" err="1" smtClean="0"/>
                        <a:t>ms</a:t>
                      </a:r>
                      <a:endParaRPr lang="en-US" dirty="0"/>
                    </a:p>
                  </a:txBody>
                  <a:tcPr anchor="ctr"/>
                </a:tc>
                <a:tc>
                  <a:txBody>
                    <a:bodyPr/>
                    <a:lstStyle/>
                    <a:p>
                      <a:pPr algn="l"/>
                      <a:r>
                        <a:rPr lang="en-US" dirty="0" smtClean="0"/>
                        <a:t>1223ms</a:t>
                      </a:r>
                      <a:endParaRPr lang="en-US" dirty="0"/>
                    </a:p>
                  </a:txBody>
                  <a:tcPr anchor="ctr"/>
                </a:tc>
                <a:tc>
                  <a:txBody>
                    <a:bodyPr/>
                    <a:lstStyle/>
                    <a:p>
                      <a:pPr algn="l"/>
                      <a:r>
                        <a:rPr lang="en-US" dirty="0" smtClean="0"/>
                        <a:t>1.2</a:t>
                      </a:r>
                      <a:endParaRPr lang="en-US" dirty="0"/>
                    </a:p>
                  </a:txBody>
                  <a:tcPr anchor="ctr"/>
                </a:tc>
              </a:tr>
              <a:tr h="430277">
                <a:tc>
                  <a:txBody>
                    <a:bodyPr/>
                    <a:lstStyle/>
                    <a:p>
                      <a:r>
                        <a:rPr lang="en-US" dirty="0" smtClean="0"/>
                        <a:t>Red-black to AVL (median)</a:t>
                      </a:r>
                    </a:p>
                  </a:txBody>
                  <a:tcPr anchor="ctr"/>
                </a:tc>
                <a:tc>
                  <a:txBody>
                    <a:bodyPr/>
                    <a:lstStyle/>
                    <a:p>
                      <a:pPr algn="l"/>
                      <a:r>
                        <a:rPr lang="en-US" dirty="0" smtClean="0"/>
                        <a:t>600 </a:t>
                      </a:r>
                      <a:r>
                        <a:rPr lang="en-US" dirty="0" err="1" smtClean="0"/>
                        <a:t>ms</a:t>
                      </a:r>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135</a:t>
                      </a:r>
                      <a:r>
                        <a:rPr lang="en-US" baseline="0" dirty="0" smtClean="0"/>
                        <a:t> </a:t>
                      </a:r>
                      <a:r>
                        <a:rPr lang="en-US" baseline="0" dirty="0" err="1" smtClean="0"/>
                        <a:t>ms</a:t>
                      </a:r>
                      <a:endParaRPr lang="en-US" dirty="0" smtClean="0"/>
                    </a:p>
                  </a:txBody>
                  <a:tcPr anchor="ctr"/>
                </a:tc>
                <a:tc>
                  <a:txBody>
                    <a:bodyPr/>
                    <a:lstStyle/>
                    <a:p>
                      <a:pPr algn="l"/>
                      <a:r>
                        <a:rPr lang="en-US" dirty="0" smtClean="0">
                          <a:solidFill>
                            <a:srgbClr val="FF0000"/>
                          </a:solidFill>
                        </a:rPr>
                        <a:t>735 </a:t>
                      </a:r>
                      <a:r>
                        <a:rPr lang="en-US" dirty="0" err="1" smtClean="0">
                          <a:solidFill>
                            <a:srgbClr val="FF0000"/>
                          </a:solidFill>
                        </a:rPr>
                        <a:t>ms</a:t>
                      </a:r>
                      <a:endParaRPr lang="en-US" dirty="0">
                        <a:solidFill>
                          <a:srgbClr val="FF0000"/>
                        </a:solidFill>
                      </a:endParaRPr>
                    </a:p>
                  </a:txBody>
                  <a:tcPr anchor="ctr"/>
                </a:tc>
                <a:tc>
                  <a:txBody>
                    <a:bodyPr/>
                    <a:lstStyle/>
                    <a:p>
                      <a:pPr algn="l"/>
                      <a:r>
                        <a:rPr lang="en-US" dirty="0" smtClean="0"/>
                        <a:t>0.72</a:t>
                      </a:r>
                      <a:endParaRPr lang="en-US" dirty="0"/>
                    </a:p>
                  </a:txBody>
                  <a:tcPr anchor="ctr"/>
                </a:tc>
              </a:tr>
            </a:tbl>
          </a:graphicData>
        </a:graphic>
      </p:graphicFrame>
      <p:sp>
        <p:nvSpPr>
          <p:cNvPr id="6" name="TextBox 5"/>
          <p:cNvSpPr txBox="1"/>
          <p:nvPr/>
        </p:nvSpPr>
        <p:spPr>
          <a:xfrm>
            <a:off x="791410" y="953869"/>
            <a:ext cx="7577222" cy="923330"/>
          </a:xfrm>
          <a:prstGeom prst="rect">
            <a:avLst/>
          </a:prstGeom>
          <a:noFill/>
        </p:spPr>
        <p:txBody>
          <a:bodyPr wrap="square" rtlCol="0">
            <a:spAutoFit/>
          </a:bodyPr>
          <a:lstStyle/>
          <a:p>
            <a:r>
              <a:rPr lang="en-US" dirty="0" smtClean="0"/>
              <a:t>Experiment: Insert 1 million random integers into each type of tree, convert red-black trees to AVL using our method vs. standard AVL insert method</a:t>
            </a:r>
            <a:endParaRPr lang="en-US" dirty="0"/>
          </a:p>
        </p:txBody>
      </p:sp>
    </p:spTree>
    <p:extLst>
      <p:ext uri="{BB962C8B-B14F-4D97-AF65-F5344CB8AC3E}">
        <p14:creationId xmlns:p14="http://schemas.microsoft.com/office/powerpoint/2010/main" val="23806057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de_transition.jpg"/>
          <p:cNvPicPr>
            <a:picLocks noGrp="1" noChangeAspect="1"/>
          </p:cNvPicPr>
          <p:nvPr>
            <p:ph idx="1"/>
          </p:nvPr>
        </p:nvPicPr>
        <p:blipFill>
          <a:blip r:embed="rId2">
            <a:extLst>
              <a:ext uri="{28A0092B-C50C-407E-A947-70E740481C1C}">
                <a14:useLocalDpi xmlns:a14="http://schemas.microsoft.com/office/drawing/2010/main" val="0"/>
              </a:ext>
            </a:extLst>
          </a:blip>
          <a:srcRect t="-14150" b="-14150"/>
          <a:stretch>
            <a:fillRect/>
          </a:stretch>
        </p:blipFill>
        <p:spPr>
          <a:xfrm>
            <a:off x="4637622" y="584202"/>
            <a:ext cx="4337047" cy="3683004"/>
          </a:xfrm>
        </p:spPr>
      </p:pic>
      <p:sp>
        <p:nvSpPr>
          <p:cNvPr id="2" name="Title 1"/>
          <p:cNvSpPr>
            <a:spLocks noGrp="1"/>
          </p:cNvSpPr>
          <p:nvPr>
            <p:ph type="title"/>
          </p:nvPr>
        </p:nvSpPr>
        <p:spPr/>
        <p:txBody>
          <a:bodyPr/>
          <a:lstStyle/>
          <a:p>
            <a:r>
              <a:rPr lang="en-US" sz="3200" dirty="0" smtClean="0"/>
              <a:t>Heterogeneous </a:t>
            </a:r>
            <a:r>
              <a:rPr lang="en-US" sz="3200" dirty="0"/>
              <a:t>Mixed Critical Platforms</a:t>
            </a:r>
          </a:p>
        </p:txBody>
      </p:sp>
      <p:sp>
        <p:nvSpPr>
          <p:cNvPr id="6" name="Rectangle 2"/>
          <p:cNvSpPr txBox="1">
            <a:spLocks noChangeArrowheads="1"/>
          </p:cNvSpPr>
          <p:nvPr/>
        </p:nvSpPr>
        <p:spPr bwMode="auto">
          <a:xfrm>
            <a:off x="-33867" y="915989"/>
            <a:ext cx="4758267" cy="555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1" fontAlgn="base" hangingPunct="1">
              <a:spcBef>
                <a:spcPct val="10000"/>
              </a:spcBef>
              <a:spcAft>
                <a:spcPct val="0"/>
              </a:spcAft>
              <a:buChar char="•"/>
              <a:defRPr sz="3200">
                <a:solidFill>
                  <a:srgbClr val="006600"/>
                </a:solidFill>
                <a:latin typeface="+mn-lt"/>
                <a:ea typeface="+mn-ea"/>
                <a:cs typeface="+mn-cs"/>
              </a:defRPr>
            </a:lvl1pPr>
            <a:lvl2pPr marL="742950" indent="-285750" algn="l" rtl="0" eaLnBrk="1" fontAlgn="base" hangingPunct="1">
              <a:spcBef>
                <a:spcPct val="10000"/>
              </a:spcBef>
              <a:spcAft>
                <a:spcPct val="0"/>
              </a:spcAft>
              <a:buChar char="–"/>
              <a:defRPr sz="3000">
                <a:solidFill>
                  <a:schemeClr val="tx1"/>
                </a:solidFill>
                <a:latin typeface="+mn-lt"/>
              </a:defRPr>
            </a:lvl2pPr>
            <a:lvl3pPr marL="1143000" indent="-228600" algn="l" rtl="0" eaLnBrk="1" fontAlgn="base" hangingPunct="1">
              <a:spcBef>
                <a:spcPct val="10000"/>
              </a:spcBef>
              <a:spcAft>
                <a:spcPct val="0"/>
              </a:spcAft>
              <a:buChar char="•"/>
              <a:defRPr sz="2800">
                <a:solidFill>
                  <a:srgbClr val="990000"/>
                </a:solidFill>
                <a:latin typeface="+mn-lt"/>
              </a:defRPr>
            </a:lvl3pPr>
            <a:lvl4pPr marL="1600200" indent="-228600" algn="l" rtl="0" eaLnBrk="1" fontAlgn="base" hangingPunct="1">
              <a:spcBef>
                <a:spcPct val="10000"/>
              </a:spcBef>
              <a:spcAft>
                <a:spcPct val="0"/>
              </a:spcAft>
              <a:buChar char="–"/>
              <a:defRPr sz="2600">
                <a:solidFill>
                  <a:schemeClr val="tx1"/>
                </a:solidFill>
                <a:latin typeface="+mn-lt"/>
              </a:defRPr>
            </a:lvl4pPr>
            <a:lvl5pPr marL="2057400" indent="-228600" algn="l" rtl="0" eaLnBrk="1" fontAlgn="base" hangingPunct="1">
              <a:spcBef>
                <a:spcPct val="10000"/>
              </a:spcBef>
              <a:spcAft>
                <a:spcPct val="0"/>
              </a:spcAft>
              <a:buChar char="»"/>
              <a:defRPr sz="2400">
                <a:solidFill>
                  <a:srgbClr val="990000"/>
                </a:solidFill>
                <a:latin typeface="+mn-lt"/>
              </a:defRPr>
            </a:lvl5pPr>
            <a:lvl6pPr marL="2514600" indent="-228600" algn="l" rtl="0" eaLnBrk="1" fontAlgn="base" hangingPunct="1">
              <a:spcBef>
                <a:spcPct val="10000"/>
              </a:spcBef>
              <a:spcAft>
                <a:spcPct val="0"/>
              </a:spcAft>
              <a:buChar char="»"/>
              <a:defRPr sz="2400">
                <a:solidFill>
                  <a:srgbClr val="990000"/>
                </a:solidFill>
                <a:latin typeface="+mn-lt"/>
              </a:defRPr>
            </a:lvl6pPr>
            <a:lvl7pPr marL="2971800" indent="-228600" algn="l" rtl="0" eaLnBrk="1" fontAlgn="base" hangingPunct="1">
              <a:spcBef>
                <a:spcPct val="10000"/>
              </a:spcBef>
              <a:spcAft>
                <a:spcPct val="0"/>
              </a:spcAft>
              <a:buChar char="»"/>
              <a:defRPr sz="2400">
                <a:solidFill>
                  <a:srgbClr val="990000"/>
                </a:solidFill>
                <a:latin typeface="+mn-lt"/>
              </a:defRPr>
            </a:lvl7pPr>
            <a:lvl8pPr marL="3429000" indent="-228600" algn="l" rtl="0" eaLnBrk="1" fontAlgn="base" hangingPunct="1">
              <a:spcBef>
                <a:spcPct val="10000"/>
              </a:spcBef>
              <a:spcAft>
                <a:spcPct val="0"/>
              </a:spcAft>
              <a:buChar char="»"/>
              <a:defRPr sz="2400">
                <a:solidFill>
                  <a:srgbClr val="990000"/>
                </a:solidFill>
                <a:latin typeface="+mn-lt"/>
              </a:defRPr>
            </a:lvl8pPr>
            <a:lvl9pPr marL="3886200" indent="-228600" algn="l" rtl="0" eaLnBrk="1" fontAlgn="base" hangingPunct="1">
              <a:spcBef>
                <a:spcPct val="10000"/>
              </a:spcBef>
              <a:spcAft>
                <a:spcPct val="0"/>
              </a:spcAft>
              <a:buChar char="»"/>
              <a:defRPr sz="2400">
                <a:solidFill>
                  <a:srgbClr val="990000"/>
                </a:solidFill>
                <a:latin typeface="+mn-lt"/>
              </a:defRPr>
            </a:lvl9pPr>
          </a:lstStyle>
          <a:p>
            <a:r>
              <a:rPr lang="en-US" sz="2200" dirty="0" smtClean="0"/>
              <a:t>Identify key modes of operation during design phase.</a:t>
            </a:r>
          </a:p>
          <a:p>
            <a:pPr lvl="1"/>
            <a:r>
              <a:rPr lang="en-US" sz="2000" dirty="0" smtClean="0"/>
              <a:t>Stable states of execution</a:t>
            </a:r>
          </a:p>
          <a:p>
            <a:pPr lvl="1"/>
            <a:endParaRPr lang="en-US" sz="2000" dirty="0"/>
          </a:p>
          <a:p>
            <a:r>
              <a:rPr lang="en-US" sz="2200" dirty="0" smtClean="0"/>
              <a:t>Test and certify transitions between states.</a:t>
            </a:r>
          </a:p>
          <a:p>
            <a:endParaRPr lang="en-US" sz="2200" dirty="0"/>
          </a:p>
          <a:p>
            <a:r>
              <a:rPr lang="en-US" sz="2200" dirty="0" smtClean="0"/>
              <a:t>Adapt to surprise</a:t>
            </a:r>
          </a:p>
          <a:p>
            <a:pPr lvl="1"/>
            <a:r>
              <a:rPr lang="en-US" sz="2000" dirty="0"/>
              <a:t>D</a:t>
            </a:r>
            <a:r>
              <a:rPr lang="en-US" sz="2000" dirty="0" smtClean="0"/>
              <a:t>ynamically changing application characteristics.</a:t>
            </a:r>
          </a:p>
          <a:p>
            <a:endParaRPr lang="en-US" sz="2200" dirty="0"/>
          </a:p>
          <a:p>
            <a:r>
              <a:rPr lang="en-US" sz="2200" dirty="0"/>
              <a:t>Modalities</a:t>
            </a:r>
          </a:p>
          <a:p>
            <a:pPr lvl="1"/>
            <a:r>
              <a:rPr lang="en-US" sz="2000" dirty="0"/>
              <a:t>Real Time</a:t>
            </a:r>
          </a:p>
          <a:p>
            <a:pPr lvl="1"/>
            <a:r>
              <a:rPr lang="en-US" sz="2000" dirty="0"/>
              <a:t>High Performance</a:t>
            </a:r>
          </a:p>
          <a:p>
            <a:pPr lvl="1"/>
            <a:r>
              <a:rPr lang="en-US" sz="2000" dirty="0"/>
              <a:t>Energy Conserving</a:t>
            </a:r>
          </a:p>
          <a:p>
            <a:endParaRPr lang="en-US" sz="2200" dirty="0" smtClean="0"/>
          </a:p>
          <a:p>
            <a:pPr marL="457200" lvl="1" indent="0">
              <a:buNone/>
            </a:pPr>
            <a:r>
              <a:rPr lang="en-US" sz="2000" dirty="0"/>
              <a:t> </a:t>
            </a:r>
            <a:r>
              <a:rPr lang="en-US" sz="2000" dirty="0" smtClean="0"/>
              <a:t>   </a:t>
            </a:r>
          </a:p>
          <a:p>
            <a:pPr marL="0" indent="0">
              <a:buNone/>
            </a:pPr>
            <a:endParaRPr lang="en-US" sz="2200" dirty="0" smtClean="0"/>
          </a:p>
          <a:p>
            <a:pPr marL="457200" lvl="1" indent="0">
              <a:buFontTx/>
              <a:buNone/>
            </a:pPr>
            <a:endParaRPr lang="en-US" sz="2200" dirty="0" smtClean="0"/>
          </a:p>
          <a:p>
            <a:pPr marL="457200" lvl="1" indent="0">
              <a:buFontTx/>
              <a:buNone/>
            </a:pPr>
            <a:endParaRPr lang="en-US" sz="2200" dirty="0" smtClean="0"/>
          </a:p>
          <a:p>
            <a:pPr marL="457200" lvl="1" indent="0">
              <a:buFontTx/>
              <a:buNone/>
            </a:pPr>
            <a:endParaRPr lang="en-US" sz="2200" dirty="0" smtClean="0"/>
          </a:p>
          <a:p>
            <a:endParaRPr lang="en-US" sz="2200" dirty="0" smtClean="0"/>
          </a:p>
          <a:p>
            <a:pPr marL="457200" lvl="1" indent="0">
              <a:buFontTx/>
              <a:buNone/>
            </a:pPr>
            <a:endParaRPr lang="en-US" sz="2200" dirty="0" smtClean="0"/>
          </a:p>
        </p:txBody>
      </p:sp>
      <p:sp>
        <p:nvSpPr>
          <p:cNvPr id="3" name="TextBox 2"/>
          <p:cNvSpPr txBox="1"/>
          <p:nvPr/>
        </p:nvSpPr>
        <p:spPr>
          <a:xfrm>
            <a:off x="5723444" y="3928546"/>
            <a:ext cx="2647179" cy="369332"/>
          </a:xfrm>
          <a:prstGeom prst="rect">
            <a:avLst/>
          </a:prstGeom>
          <a:noFill/>
        </p:spPr>
        <p:txBody>
          <a:bodyPr wrap="none" rtlCol="0">
            <a:spAutoFit/>
          </a:bodyPr>
          <a:lstStyle/>
          <a:p>
            <a:r>
              <a:rPr lang="en-US" b="1" dirty="0" smtClean="0"/>
              <a:t>Illustration of Surprise</a:t>
            </a:r>
            <a:endParaRPr lang="en-US" b="1" dirty="0"/>
          </a:p>
        </p:txBody>
      </p:sp>
      <p:sp>
        <p:nvSpPr>
          <p:cNvPr id="5" name="TextBox 4"/>
          <p:cNvSpPr txBox="1"/>
          <p:nvPr/>
        </p:nvSpPr>
        <p:spPr>
          <a:xfrm>
            <a:off x="4724400" y="4910667"/>
            <a:ext cx="184666" cy="369332"/>
          </a:xfrm>
          <a:prstGeom prst="rect">
            <a:avLst/>
          </a:prstGeom>
          <a:noFill/>
        </p:spPr>
        <p:txBody>
          <a:bodyPr wrap="none" rtlCol="0">
            <a:spAutoFit/>
          </a:bodyPr>
          <a:lstStyle/>
          <a:p>
            <a:endParaRPr lang="en-US" dirty="0"/>
          </a:p>
        </p:txBody>
      </p:sp>
      <p:sp>
        <p:nvSpPr>
          <p:cNvPr id="8" name="TextBox 7"/>
          <p:cNvSpPr txBox="1"/>
          <p:nvPr/>
        </p:nvSpPr>
        <p:spPr>
          <a:xfrm>
            <a:off x="3753729" y="4714832"/>
            <a:ext cx="5187075" cy="1723549"/>
          </a:xfrm>
          <a:prstGeom prst="rect">
            <a:avLst/>
          </a:prstGeom>
          <a:noFill/>
        </p:spPr>
        <p:txBody>
          <a:bodyPr wrap="none" rtlCol="0">
            <a:spAutoFit/>
          </a:bodyPr>
          <a:lstStyle/>
          <a:p>
            <a:pPr lvl="0" defTabSz="914400" fontAlgn="base">
              <a:spcBef>
                <a:spcPct val="10000"/>
              </a:spcBef>
              <a:spcAft>
                <a:spcPct val="0"/>
              </a:spcAft>
            </a:pPr>
            <a:r>
              <a:rPr lang="en-US" sz="2200" kern="0" dirty="0">
                <a:solidFill>
                  <a:srgbClr val="006600"/>
                </a:solidFill>
              </a:rPr>
              <a:t>Multidimensional resource management </a:t>
            </a:r>
          </a:p>
          <a:p>
            <a:pPr marL="742950" lvl="1" indent="-285750" defTabSz="914400" fontAlgn="base">
              <a:spcBef>
                <a:spcPct val="10000"/>
              </a:spcBef>
              <a:spcAft>
                <a:spcPct val="0"/>
              </a:spcAft>
              <a:buFontTx/>
              <a:buChar char="–"/>
            </a:pPr>
            <a:r>
              <a:rPr lang="en-US" sz="2000" kern="0" dirty="0">
                <a:solidFill>
                  <a:srgbClr val="000000"/>
                </a:solidFill>
              </a:rPr>
              <a:t>Processor</a:t>
            </a:r>
          </a:p>
          <a:p>
            <a:pPr marL="742950" lvl="1" indent="-285750" defTabSz="914400" fontAlgn="base">
              <a:spcBef>
                <a:spcPct val="10000"/>
              </a:spcBef>
              <a:spcAft>
                <a:spcPct val="0"/>
              </a:spcAft>
              <a:buFontTx/>
              <a:buChar char="–"/>
            </a:pPr>
            <a:r>
              <a:rPr lang="en-US" sz="2000" kern="0" dirty="0">
                <a:solidFill>
                  <a:srgbClr val="000000"/>
                </a:solidFill>
              </a:rPr>
              <a:t>Memory</a:t>
            </a:r>
          </a:p>
          <a:p>
            <a:pPr marL="742950" lvl="1" indent="-285750" defTabSz="914400" fontAlgn="base">
              <a:spcBef>
                <a:spcPct val="10000"/>
              </a:spcBef>
              <a:spcAft>
                <a:spcPct val="0"/>
              </a:spcAft>
              <a:buFontTx/>
              <a:buChar char="–"/>
            </a:pPr>
            <a:r>
              <a:rPr lang="en-US" sz="2000" kern="0" dirty="0">
                <a:solidFill>
                  <a:srgbClr val="000000"/>
                </a:solidFill>
              </a:rPr>
              <a:t>Power</a:t>
            </a:r>
          </a:p>
          <a:p>
            <a:endParaRPr lang="en-US" dirty="0"/>
          </a:p>
        </p:txBody>
      </p:sp>
    </p:spTree>
    <p:extLst>
      <p:ext uri="{BB962C8B-B14F-4D97-AF65-F5344CB8AC3E}">
        <p14:creationId xmlns:p14="http://schemas.microsoft.com/office/powerpoint/2010/main" val="288990060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in progress &amp; Future goals</a:t>
            </a:r>
            <a:endParaRPr lang="en-US" dirty="0"/>
          </a:p>
        </p:txBody>
      </p:sp>
      <p:sp>
        <p:nvSpPr>
          <p:cNvPr id="3" name="Content Placeholder 2"/>
          <p:cNvSpPr>
            <a:spLocks noGrp="1"/>
          </p:cNvSpPr>
          <p:nvPr>
            <p:ph idx="1"/>
          </p:nvPr>
        </p:nvSpPr>
        <p:spPr>
          <a:xfrm>
            <a:off x="152400" y="838200"/>
            <a:ext cx="8839200" cy="5562600"/>
          </a:xfrm>
        </p:spPr>
        <p:txBody>
          <a:bodyPr/>
          <a:lstStyle/>
          <a:p>
            <a:r>
              <a:rPr lang="en-US" sz="2800" dirty="0" smtClean="0"/>
              <a:t>Evaluating mechanisms</a:t>
            </a:r>
          </a:p>
          <a:p>
            <a:pPr lvl="1"/>
            <a:r>
              <a:rPr lang="en-US" sz="2800" dirty="0" smtClean="0"/>
              <a:t>Realistic: workloads, mode changes, surprises</a:t>
            </a:r>
          </a:p>
          <a:p>
            <a:pPr lvl="1"/>
            <a:r>
              <a:rPr lang="en-US" sz="2800" dirty="0" smtClean="0"/>
              <a:t>Deploy HW priority queue in OS (e.g. Linux) </a:t>
            </a:r>
          </a:p>
          <a:p>
            <a:r>
              <a:rPr lang="en-US" sz="2800" dirty="0" smtClean="0"/>
              <a:t>DDDAS-on-a-chip</a:t>
            </a:r>
          </a:p>
          <a:p>
            <a:pPr lvl="1"/>
            <a:r>
              <a:rPr lang="en-US" sz="2800" dirty="0" smtClean="0"/>
              <a:t>Placing UAV plant model in HW to directly interface to embedded processor.</a:t>
            </a:r>
          </a:p>
          <a:p>
            <a:pPr lvl="2"/>
            <a:r>
              <a:rPr lang="en-US" sz="2600" dirty="0" smtClean="0"/>
              <a:t>See extra slide for </a:t>
            </a:r>
            <a:r>
              <a:rPr lang="en-US" sz="2600" smtClean="0"/>
              <a:t>high-level implementation </a:t>
            </a:r>
            <a:endParaRPr lang="en-US" sz="2600" dirty="0"/>
          </a:p>
        </p:txBody>
      </p:sp>
    </p:spTree>
    <p:extLst>
      <p:ext uri="{BB962C8B-B14F-4D97-AF65-F5344CB8AC3E}">
        <p14:creationId xmlns:p14="http://schemas.microsoft.com/office/powerpoint/2010/main" val="350163957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Plant-on-Chip</a:t>
            </a:r>
            <a:endParaRPr lang="en-US" dirty="0"/>
          </a:p>
        </p:txBody>
      </p:sp>
      <p:pic>
        <p:nvPicPr>
          <p:cNvPr id="9" name="Picture 3" descr="C:\Documents and Settings\SudhanshuVyas\Local Settings\Temporary Internet Files\Content.IE5\QRSH94KU\MP900402149[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425"/>
          <a:stretch/>
        </p:blipFill>
        <p:spPr bwMode="auto">
          <a:xfrm>
            <a:off x="5496452" y="3926014"/>
            <a:ext cx="3394288" cy="27490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Documents and Settings\SudhanshuVyas\My Documents\Projects\CPS\ravi.jpg"/>
          <p:cNvPicPr>
            <a:picLocks noChangeAspect="1" noChangeArrowheads="1"/>
          </p:cNvPicPr>
          <p:nvPr/>
        </p:nvPicPr>
        <p:blipFill rotWithShape="1">
          <a:blip r:embed="rId3">
            <a:extLst>
              <a:ext uri="{28A0092B-C50C-407E-A947-70E740481C1C}">
                <a14:useLocalDpi xmlns:a14="http://schemas.microsoft.com/office/drawing/2010/main" val="0"/>
              </a:ext>
            </a:extLst>
          </a:blip>
          <a:srcRect t="15037" r="64731" b="3528"/>
          <a:stretch/>
        </p:blipFill>
        <p:spPr bwMode="auto">
          <a:xfrm>
            <a:off x="228600" y="3822967"/>
            <a:ext cx="4438345" cy="2846248"/>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a:off x="4666945" y="5307745"/>
            <a:ext cx="939601"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821842" y="2936845"/>
            <a:ext cx="589670" cy="1417479"/>
          </a:xfrm>
          <a:custGeom>
            <a:avLst/>
            <a:gdLst>
              <a:gd name="connsiteX0" fmla="*/ 314606 w 362512"/>
              <a:gd name="connsiteY0" fmla="*/ 895350 h 895350"/>
              <a:gd name="connsiteX1" fmla="*/ 281 w 362512"/>
              <a:gd name="connsiteY1" fmla="*/ 419100 h 895350"/>
              <a:gd name="connsiteX2" fmla="*/ 362231 w 362512"/>
              <a:gd name="connsiteY2" fmla="*/ 552450 h 895350"/>
              <a:gd name="connsiteX3" fmla="*/ 47906 w 362512"/>
              <a:gd name="connsiteY3" fmla="*/ 0 h 895350"/>
            </a:gdLst>
            <a:ahLst/>
            <a:cxnLst>
              <a:cxn ang="0">
                <a:pos x="connsiteX0" y="connsiteY0"/>
              </a:cxn>
              <a:cxn ang="0">
                <a:pos x="connsiteX1" y="connsiteY1"/>
              </a:cxn>
              <a:cxn ang="0">
                <a:pos x="connsiteX2" y="connsiteY2"/>
              </a:cxn>
              <a:cxn ang="0">
                <a:pos x="connsiteX3" y="connsiteY3"/>
              </a:cxn>
            </a:cxnLst>
            <a:rect l="l" t="t" r="r" b="b"/>
            <a:pathLst>
              <a:path w="362512" h="895350">
                <a:moveTo>
                  <a:pt x="314606" y="895350"/>
                </a:moveTo>
                <a:cubicBezTo>
                  <a:pt x="153475" y="685800"/>
                  <a:pt x="-7656" y="476250"/>
                  <a:pt x="281" y="419100"/>
                </a:cubicBezTo>
                <a:cubicBezTo>
                  <a:pt x="8218" y="361950"/>
                  <a:pt x="354294" y="622300"/>
                  <a:pt x="362231" y="552450"/>
                </a:cubicBezTo>
                <a:cubicBezTo>
                  <a:pt x="370168" y="482600"/>
                  <a:pt x="209037" y="241300"/>
                  <a:pt x="47906" y="0"/>
                </a:cubicBezTo>
              </a:path>
            </a:pathLst>
          </a:custGeom>
          <a:noFill/>
          <a:ln>
            <a:solidFill>
              <a:schemeClr val="tx1"/>
            </a:solidFill>
            <a:prstDash val="dash"/>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Freeform 13"/>
          <p:cNvSpPr/>
          <p:nvPr/>
        </p:nvSpPr>
        <p:spPr>
          <a:xfrm rot="16200000">
            <a:off x="6152634" y="1133877"/>
            <a:ext cx="358271" cy="2329357"/>
          </a:xfrm>
          <a:custGeom>
            <a:avLst/>
            <a:gdLst>
              <a:gd name="connsiteX0" fmla="*/ 314606 w 362512"/>
              <a:gd name="connsiteY0" fmla="*/ 895350 h 895350"/>
              <a:gd name="connsiteX1" fmla="*/ 281 w 362512"/>
              <a:gd name="connsiteY1" fmla="*/ 419100 h 895350"/>
              <a:gd name="connsiteX2" fmla="*/ 362231 w 362512"/>
              <a:gd name="connsiteY2" fmla="*/ 552450 h 895350"/>
              <a:gd name="connsiteX3" fmla="*/ 47906 w 362512"/>
              <a:gd name="connsiteY3" fmla="*/ 0 h 895350"/>
            </a:gdLst>
            <a:ahLst/>
            <a:cxnLst>
              <a:cxn ang="0">
                <a:pos x="connsiteX0" y="connsiteY0"/>
              </a:cxn>
              <a:cxn ang="0">
                <a:pos x="connsiteX1" y="connsiteY1"/>
              </a:cxn>
              <a:cxn ang="0">
                <a:pos x="connsiteX2" y="connsiteY2"/>
              </a:cxn>
              <a:cxn ang="0">
                <a:pos x="connsiteX3" y="connsiteY3"/>
              </a:cxn>
            </a:cxnLst>
            <a:rect l="l" t="t" r="r" b="b"/>
            <a:pathLst>
              <a:path w="362512" h="895350">
                <a:moveTo>
                  <a:pt x="314606" y="895350"/>
                </a:moveTo>
                <a:cubicBezTo>
                  <a:pt x="153475" y="685800"/>
                  <a:pt x="-7656" y="476250"/>
                  <a:pt x="281" y="419100"/>
                </a:cubicBezTo>
                <a:cubicBezTo>
                  <a:pt x="8218" y="361950"/>
                  <a:pt x="354294" y="622300"/>
                  <a:pt x="362231" y="552450"/>
                </a:cubicBezTo>
                <a:cubicBezTo>
                  <a:pt x="370168" y="482600"/>
                  <a:pt x="209037" y="241300"/>
                  <a:pt x="47906" y="0"/>
                </a:cubicBezTo>
              </a:path>
            </a:pathLst>
          </a:custGeom>
          <a:noFill/>
          <a:ln>
            <a:solidFill>
              <a:schemeClr val="tx1"/>
            </a:solidFill>
            <a:prstDash val="dash"/>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6" name="Group 15"/>
          <p:cNvGrpSpPr/>
          <p:nvPr/>
        </p:nvGrpSpPr>
        <p:grpSpPr>
          <a:xfrm>
            <a:off x="7300638" y="1243533"/>
            <a:ext cx="1441640" cy="1664542"/>
            <a:chOff x="7417763" y="3870719"/>
            <a:chExt cx="1441640" cy="1664542"/>
          </a:xfrm>
        </p:grpSpPr>
        <p:sp>
          <p:nvSpPr>
            <p:cNvPr id="24" name="Arc 23"/>
            <p:cNvSpPr/>
            <p:nvPr/>
          </p:nvSpPr>
          <p:spPr>
            <a:xfrm>
              <a:off x="7417763" y="4316223"/>
              <a:ext cx="1334982" cy="1219038"/>
            </a:xfrm>
            <a:prstGeom prst="arc">
              <a:avLst>
                <a:gd name="adj1" fmla="val 16200000"/>
                <a:gd name="adj2" fmla="val 17025674"/>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25" name="Group 24"/>
            <p:cNvGrpSpPr/>
            <p:nvPr/>
          </p:nvGrpSpPr>
          <p:grpSpPr>
            <a:xfrm>
              <a:off x="7735925" y="3870719"/>
              <a:ext cx="1123478" cy="1615681"/>
              <a:chOff x="7659725" y="3380991"/>
              <a:chExt cx="1447696" cy="1942746"/>
            </a:xfrm>
          </p:grpSpPr>
          <p:sp>
            <p:nvSpPr>
              <p:cNvPr id="26" name="Rectangle 25"/>
              <p:cNvSpPr/>
              <p:nvPr/>
            </p:nvSpPr>
            <p:spPr>
              <a:xfrm>
                <a:off x="7659725" y="4649584"/>
                <a:ext cx="837925" cy="4494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Oval 26"/>
              <p:cNvSpPr/>
              <p:nvPr/>
            </p:nvSpPr>
            <p:spPr>
              <a:xfrm>
                <a:off x="7729479" y="5130948"/>
                <a:ext cx="201416" cy="19278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Oval 27"/>
              <p:cNvSpPr/>
              <p:nvPr/>
            </p:nvSpPr>
            <p:spPr>
              <a:xfrm>
                <a:off x="8212843" y="5130946"/>
                <a:ext cx="201416" cy="19278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9" name="Straight Connector 28"/>
              <p:cNvCxnSpPr>
                <a:stCxn id="26" idx="0"/>
              </p:cNvCxnSpPr>
              <p:nvPr/>
            </p:nvCxnSpPr>
            <p:spPr>
              <a:xfrm flipV="1">
                <a:off x="8078687" y="3552055"/>
                <a:ext cx="338967" cy="10975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8078687" y="3618274"/>
                <a:ext cx="0" cy="97889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011358" y="3455660"/>
                <a:ext cx="320923" cy="400110"/>
              </a:xfrm>
              <a:prstGeom prst="rect">
                <a:avLst/>
              </a:prstGeom>
              <a:noFill/>
            </p:spPr>
            <p:txBody>
              <a:bodyPr wrap="none" rtlCol="0">
                <a:spAutoFit/>
              </a:bodyPr>
              <a:lstStyle/>
              <a:p>
                <a:r>
                  <a:rPr lang="el-GR" sz="2000" dirty="0" smtClean="0"/>
                  <a:t>θ</a:t>
                </a:r>
                <a:endParaRPr lang="en-US" sz="2000" dirty="0"/>
              </a:p>
            </p:txBody>
          </p:sp>
          <p:cxnSp>
            <p:nvCxnSpPr>
              <p:cNvPr id="32" name="Straight Connector 31"/>
              <p:cNvCxnSpPr/>
              <p:nvPr/>
            </p:nvCxnSpPr>
            <p:spPr>
              <a:xfrm flipV="1">
                <a:off x="8535111" y="4874301"/>
                <a:ext cx="371846" cy="2"/>
              </a:xfrm>
              <a:prstGeom prst="line">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8721033" y="4346758"/>
                    <a:ext cx="38638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000" i="1" smtClean="0">
                                  <a:latin typeface="Cambria Math"/>
                                </a:rPr>
                              </m:ctrlPr>
                            </m:accPr>
                            <m:e>
                              <m:r>
                                <a:rPr lang="en-US" sz="2000" b="0" i="1" smtClean="0">
                                  <a:latin typeface="Cambria Math"/>
                                </a:rPr>
                                <m:t>𝑥</m:t>
                              </m:r>
                            </m:e>
                          </m:acc>
                        </m:oMath>
                      </m:oMathPara>
                    </a14:m>
                    <a:endParaRPr lang="en-US" sz="2000" dirty="0"/>
                  </a:p>
                </p:txBody>
              </p:sp>
            </mc:Choice>
            <mc:Fallback xmlns="">
              <p:sp>
                <p:nvSpPr>
                  <p:cNvPr id="39" name="TextBox 38"/>
                  <p:cNvSpPr txBox="1">
                    <a:spLocks noRot="1" noChangeAspect="1" noMove="1" noResize="1" noEditPoints="1" noAdjustHandles="1" noChangeArrowheads="1" noChangeShapeType="1" noTextEdit="1"/>
                  </p:cNvSpPr>
                  <p:nvPr/>
                </p:nvSpPr>
                <p:spPr>
                  <a:xfrm>
                    <a:off x="8721033" y="4346758"/>
                    <a:ext cx="386388" cy="400110"/>
                  </a:xfrm>
                  <a:prstGeom prst="rect">
                    <a:avLst/>
                  </a:prstGeom>
                  <a:blipFill rotWithShape="1">
                    <a:blip r:embed="rId4"/>
                    <a:stretch>
                      <a:fillRect r="-30612" b="-5556"/>
                    </a:stretch>
                  </a:blipFill>
                </p:spPr>
                <p:txBody>
                  <a:bodyPr/>
                  <a:lstStyle/>
                  <a:p>
                    <a:r>
                      <a:rPr lang="en-US">
                        <a:noFill/>
                      </a:rPr>
                      <a:t> </a:t>
                    </a:r>
                  </a:p>
                </p:txBody>
              </p:sp>
            </mc:Fallback>
          </mc:AlternateContent>
          <p:sp>
            <p:nvSpPr>
              <p:cNvPr id="34" name="Oval 33"/>
              <p:cNvSpPr/>
              <p:nvPr/>
            </p:nvSpPr>
            <p:spPr>
              <a:xfrm>
                <a:off x="8351520" y="3380991"/>
                <a:ext cx="201416" cy="19278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sp>
        <p:nvSpPr>
          <p:cNvPr id="17" name="TextBox 16"/>
          <p:cNvSpPr txBox="1"/>
          <p:nvPr/>
        </p:nvSpPr>
        <p:spPr>
          <a:xfrm>
            <a:off x="2918780" y="6269104"/>
            <a:ext cx="1632498" cy="400110"/>
          </a:xfrm>
          <a:prstGeom prst="rect">
            <a:avLst/>
          </a:prstGeom>
          <a:noFill/>
        </p:spPr>
        <p:txBody>
          <a:bodyPr wrap="none" rtlCol="0">
            <a:spAutoFit/>
          </a:bodyPr>
          <a:lstStyle/>
          <a:p>
            <a:r>
              <a:rPr lang="en-US" sz="2000" dirty="0" smtClean="0"/>
              <a:t>RAVI Platform</a:t>
            </a:r>
            <a:endParaRPr lang="en-US" sz="2000" dirty="0"/>
          </a:p>
        </p:txBody>
      </p:sp>
      <p:grpSp>
        <p:nvGrpSpPr>
          <p:cNvPr id="35" name="Group 34"/>
          <p:cNvGrpSpPr/>
          <p:nvPr/>
        </p:nvGrpSpPr>
        <p:grpSpPr>
          <a:xfrm>
            <a:off x="296507" y="1228584"/>
            <a:ext cx="7260760" cy="2495709"/>
            <a:chOff x="296507" y="1228584"/>
            <a:chExt cx="7260760" cy="2495709"/>
          </a:xfrm>
        </p:grpSpPr>
        <p:sp>
          <p:nvSpPr>
            <p:cNvPr id="4" name="Rectangle 3"/>
            <p:cNvSpPr/>
            <p:nvPr/>
          </p:nvSpPr>
          <p:spPr>
            <a:xfrm>
              <a:off x="296507" y="1228584"/>
              <a:ext cx="5155892" cy="20701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rPr>
                <a:t>FPGA (Altera  </a:t>
              </a:r>
            </a:p>
            <a:p>
              <a:r>
                <a:rPr lang="en-US" sz="2000" dirty="0" smtClean="0">
                  <a:solidFill>
                    <a:schemeClr val="tx1"/>
                  </a:solidFill>
                </a:rPr>
                <a:t>Cyclone III  EP3C25F256)</a:t>
              </a:r>
              <a:endParaRPr lang="en-US" sz="2000" dirty="0">
                <a:solidFill>
                  <a:schemeClr val="tx1"/>
                </a:solidFill>
              </a:endParaRPr>
            </a:p>
          </p:txBody>
        </p:sp>
        <p:sp>
          <p:nvSpPr>
            <p:cNvPr id="5" name="Rectangle 4"/>
            <p:cNvSpPr/>
            <p:nvPr/>
          </p:nvSpPr>
          <p:spPr>
            <a:xfrm>
              <a:off x="464695" y="2092064"/>
              <a:ext cx="3083203" cy="6429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Processor (NIOS II)</a:t>
              </a:r>
              <a:endParaRPr lang="en-US" sz="2000" dirty="0">
                <a:solidFill>
                  <a:schemeClr val="tx1"/>
                </a:solidFill>
              </a:endParaRPr>
            </a:p>
          </p:txBody>
        </p:sp>
        <p:sp>
          <p:nvSpPr>
            <p:cNvPr id="6" name="Rectangle 5"/>
            <p:cNvSpPr/>
            <p:nvPr/>
          </p:nvSpPr>
          <p:spPr>
            <a:xfrm>
              <a:off x="3645073" y="2700524"/>
              <a:ext cx="982405" cy="4718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Profiler</a:t>
              </a:r>
              <a:endParaRPr lang="en-US" sz="2000" dirty="0">
                <a:solidFill>
                  <a:schemeClr val="tx1"/>
                </a:solidFill>
              </a:endParaRPr>
            </a:p>
          </p:txBody>
        </p:sp>
        <p:sp>
          <p:nvSpPr>
            <p:cNvPr id="7" name="Rectangle 6"/>
            <p:cNvSpPr/>
            <p:nvPr/>
          </p:nvSpPr>
          <p:spPr>
            <a:xfrm>
              <a:off x="4627478" y="2192426"/>
              <a:ext cx="717956" cy="4422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solidFill>
                </a:rPr>
                <a:t>PoC</a:t>
              </a:r>
              <a:endParaRPr lang="en-US" sz="2000" dirty="0">
                <a:solidFill>
                  <a:schemeClr val="tx1"/>
                </a:solidFill>
              </a:endParaRPr>
            </a:p>
          </p:txBody>
        </p:sp>
        <p:cxnSp>
          <p:nvCxnSpPr>
            <p:cNvPr id="8" name="Straight Arrow Connector 7"/>
            <p:cNvCxnSpPr/>
            <p:nvPr/>
          </p:nvCxnSpPr>
          <p:spPr>
            <a:xfrm>
              <a:off x="3560678" y="2249614"/>
              <a:ext cx="1059635" cy="1"/>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5" idx="2"/>
            </p:cNvCxnSpPr>
            <p:nvPr/>
          </p:nvCxnSpPr>
          <p:spPr>
            <a:xfrm rot="16200000" flipH="1">
              <a:off x="1741430" y="2999869"/>
              <a:ext cx="733816" cy="204082"/>
            </a:xfrm>
            <a:prstGeom prst="bentConnector3">
              <a:avLst>
                <a:gd name="adj1" fmla="val 99844"/>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859599" y="2409471"/>
              <a:ext cx="1" cy="291053"/>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573458" y="2402014"/>
              <a:ext cx="1059635" cy="1"/>
            </a:xfrm>
            <a:prstGeom prst="straightConnector1">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316798" y="2249614"/>
              <a:ext cx="1" cy="443453"/>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6" idx="2"/>
            </p:cNvCxnSpPr>
            <p:nvPr/>
          </p:nvCxnSpPr>
          <p:spPr>
            <a:xfrm rot="16200000" flipH="1">
              <a:off x="4610884" y="2697752"/>
              <a:ext cx="366906" cy="1316122"/>
            </a:xfrm>
            <a:prstGeom prst="bentConnector2">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516324" y="3308794"/>
              <a:ext cx="2040943" cy="400110"/>
            </a:xfrm>
            <a:prstGeom prst="rect">
              <a:avLst/>
            </a:prstGeom>
          </p:spPr>
          <p:txBody>
            <a:bodyPr wrap="none">
              <a:spAutoFit/>
            </a:bodyPr>
            <a:lstStyle/>
            <a:p>
              <a:r>
                <a:rPr lang="en-US" sz="2000" dirty="0" smtClean="0"/>
                <a:t>Profiling Data Out</a:t>
              </a:r>
              <a:endParaRPr lang="en-US" sz="2000" dirty="0"/>
            </a:p>
          </p:txBody>
        </p:sp>
        <p:sp>
          <p:nvSpPr>
            <p:cNvPr id="22" name="Rectangle 21"/>
            <p:cNvSpPr/>
            <p:nvPr/>
          </p:nvSpPr>
          <p:spPr>
            <a:xfrm>
              <a:off x="2259263" y="3324183"/>
              <a:ext cx="1439305" cy="400110"/>
            </a:xfrm>
            <a:prstGeom prst="rect">
              <a:avLst/>
            </a:prstGeom>
          </p:spPr>
          <p:txBody>
            <a:bodyPr wrap="none">
              <a:spAutoFit/>
            </a:bodyPr>
            <a:lstStyle/>
            <a:p>
              <a:r>
                <a:rPr lang="en-US" sz="2000" dirty="0" smtClean="0"/>
                <a:t>PC interface</a:t>
              </a:r>
              <a:endParaRPr lang="en-US" sz="2000" dirty="0"/>
            </a:p>
          </p:txBody>
        </p:sp>
      </p:grpSp>
      <p:sp>
        <p:nvSpPr>
          <p:cNvPr id="36" name="Rectangle 35"/>
          <p:cNvSpPr/>
          <p:nvPr/>
        </p:nvSpPr>
        <p:spPr>
          <a:xfrm>
            <a:off x="5633734" y="1157707"/>
            <a:ext cx="1976438" cy="923330"/>
          </a:xfrm>
          <a:prstGeom prst="rect">
            <a:avLst/>
          </a:prstGeom>
        </p:spPr>
        <p:txBody>
          <a:bodyPr wrap="none">
            <a:spAutoFit/>
          </a:bodyPr>
          <a:lstStyle/>
          <a:p>
            <a:r>
              <a:rPr lang="en-US" dirty="0" smtClean="0"/>
              <a:t>Inverted Pendulum</a:t>
            </a:r>
          </a:p>
          <a:p>
            <a:r>
              <a:rPr lang="en-US" dirty="0" smtClean="0"/>
              <a:t>State-space model </a:t>
            </a:r>
          </a:p>
          <a:p>
            <a:r>
              <a:rPr lang="en-US" dirty="0" smtClean="0"/>
              <a:t>ported to </a:t>
            </a:r>
            <a:r>
              <a:rPr lang="en-US" dirty="0" err="1" smtClean="0"/>
              <a:t>PoC</a:t>
            </a:r>
            <a:endParaRPr lang="en-US" dirty="0"/>
          </a:p>
        </p:txBody>
      </p:sp>
      <p:grpSp>
        <p:nvGrpSpPr>
          <p:cNvPr id="37" name="Group 36"/>
          <p:cNvGrpSpPr/>
          <p:nvPr/>
        </p:nvGrpSpPr>
        <p:grpSpPr>
          <a:xfrm>
            <a:off x="339964" y="74183"/>
            <a:ext cx="8242066" cy="3431017"/>
            <a:chOff x="509369" y="1151395"/>
            <a:chExt cx="8717910" cy="3799020"/>
          </a:xfrm>
        </p:grpSpPr>
        <p:sp>
          <p:nvSpPr>
            <p:cNvPr id="38" name="TextBox 37"/>
            <p:cNvSpPr txBox="1"/>
            <p:nvPr/>
          </p:nvSpPr>
          <p:spPr>
            <a:xfrm>
              <a:off x="3807449" y="3974940"/>
              <a:ext cx="891591" cy="400110"/>
            </a:xfrm>
            <a:prstGeom prst="rect">
              <a:avLst/>
            </a:prstGeom>
            <a:noFill/>
          </p:spPr>
          <p:txBody>
            <a:bodyPr wrap="none" rtlCol="0">
              <a:spAutoFit/>
            </a:bodyPr>
            <a:lstStyle/>
            <a:p>
              <a:r>
                <a:rPr lang="en-US" sz="2000" dirty="0" err="1" smtClean="0"/>
                <a:t>Accum</a:t>
              </a:r>
              <a:endParaRPr lang="en-US" sz="2000" dirty="0" smtClean="0"/>
            </a:p>
          </p:txBody>
        </p:sp>
        <p:grpSp>
          <p:nvGrpSpPr>
            <p:cNvPr id="39" name="Group 38"/>
            <p:cNvGrpSpPr/>
            <p:nvPr/>
          </p:nvGrpSpPr>
          <p:grpSpPr>
            <a:xfrm>
              <a:off x="3055912" y="2295534"/>
              <a:ext cx="800100" cy="914400"/>
              <a:chOff x="3276600" y="1066800"/>
              <a:chExt cx="800100" cy="914400"/>
            </a:xfrm>
          </p:grpSpPr>
          <p:sp>
            <p:nvSpPr>
              <p:cNvPr id="153" name="Rectangle 152"/>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4" name="Rectangle 153"/>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5" name="Rectangle 154"/>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6" name="Rectangle 155"/>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nvGrpSpPr>
            <p:cNvPr id="40" name="Group 39"/>
            <p:cNvGrpSpPr/>
            <p:nvPr/>
          </p:nvGrpSpPr>
          <p:grpSpPr>
            <a:xfrm>
              <a:off x="5016500" y="3124200"/>
              <a:ext cx="800100" cy="914400"/>
              <a:chOff x="3276600" y="1066800"/>
              <a:chExt cx="800100" cy="914400"/>
            </a:xfrm>
          </p:grpSpPr>
          <p:sp>
            <p:nvSpPr>
              <p:cNvPr id="149" name="Rectangle 148"/>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0" name="Rectangle 149"/>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1" name="Rectangle 150"/>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2" name="Rectangle 151"/>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nvGrpSpPr>
            <p:cNvPr id="41" name="Group 40"/>
            <p:cNvGrpSpPr/>
            <p:nvPr/>
          </p:nvGrpSpPr>
          <p:grpSpPr>
            <a:xfrm>
              <a:off x="6705600" y="1933135"/>
              <a:ext cx="800100" cy="914400"/>
              <a:chOff x="3276600" y="1066800"/>
              <a:chExt cx="800100" cy="914400"/>
            </a:xfrm>
          </p:grpSpPr>
          <p:sp>
            <p:nvSpPr>
              <p:cNvPr id="145" name="Rectangle 144"/>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6" name="Rectangle 145"/>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7" name="Rectangle 146"/>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8" name="Rectangle 147"/>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42" name="Rectangle 41"/>
            <p:cNvSpPr/>
            <p:nvPr/>
          </p:nvSpPr>
          <p:spPr>
            <a:xfrm>
              <a:off x="1052543" y="1520727"/>
              <a:ext cx="228600" cy="78140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43" name="Group 42"/>
            <p:cNvGrpSpPr/>
            <p:nvPr/>
          </p:nvGrpSpPr>
          <p:grpSpPr>
            <a:xfrm>
              <a:off x="4147170" y="1564833"/>
              <a:ext cx="381001" cy="1295400"/>
              <a:chOff x="1219199" y="2819400"/>
              <a:chExt cx="381001" cy="1295400"/>
            </a:xfrm>
          </p:grpSpPr>
          <p:sp>
            <p:nvSpPr>
              <p:cNvPr id="142" name="Flowchart: Manual Operation 141"/>
              <p:cNvSpPr/>
              <p:nvPr/>
            </p:nvSpPr>
            <p:spPr>
              <a:xfrm rot="16200000">
                <a:off x="762000" y="3276600"/>
                <a:ext cx="1295400" cy="381000"/>
              </a:xfrm>
              <a:prstGeom prst="flowChartManualOperat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3" name="Flowchart: Merge 142"/>
              <p:cNvSpPr/>
              <p:nvPr/>
            </p:nvSpPr>
            <p:spPr>
              <a:xfrm rot="16200000">
                <a:off x="1194710" y="3362325"/>
                <a:ext cx="258531" cy="209550"/>
              </a:xfrm>
              <a:prstGeom prst="flowChartMerg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4" name="Flowchart: Merge 143"/>
              <p:cNvSpPr/>
              <p:nvPr/>
            </p:nvSpPr>
            <p:spPr>
              <a:xfrm rot="16200000">
                <a:off x="1183297" y="3414712"/>
                <a:ext cx="176580" cy="104775"/>
              </a:xfrm>
              <a:prstGeom prst="flowChartMerg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nvGrpSpPr>
            <p:cNvPr id="44" name="Group 43"/>
            <p:cNvGrpSpPr/>
            <p:nvPr/>
          </p:nvGrpSpPr>
          <p:grpSpPr>
            <a:xfrm>
              <a:off x="2828925" y="3124200"/>
              <a:ext cx="381001" cy="1295400"/>
              <a:chOff x="1219199" y="2819400"/>
              <a:chExt cx="381001" cy="1295400"/>
            </a:xfrm>
          </p:grpSpPr>
          <p:sp>
            <p:nvSpPr>
              <p:cNvPr id="139" name="Flowchart: Manual Operation 138"/>
              <p:cNvSpPr/>
              <p:nvPr/>
            </p:nvSpPr>
            <p:spPr>
              <a:xfrm rot="16200000">
                <a:off x="762000" y="3276600"/>
                <a:ext cx="1295400" cy="381000"/>
              </a:xfrm>
              <a:prstGeom prst="flowChartManualOperat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0" name="Flowchart: Merge 139"/>
              <p:cNvSpPr/>
              <p:nvPr/>
            </p:nvSpPr>
            <p:spPr>
              <a:xfrm rot="16200000">
                <a:off x="1194710" y="3362325"/>
                <a:ext cx="258531" cy="209550"/>
              </a:xfrm>
              <a:prstGeom prst="flowChartMerg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1" name="Flowchart: Merge 140"/>
              <p:cNvSpPr/>
              <p:nvPr/>
            </p:nvSpPr>
            <p:spPr>
              <a:xfrm rot="16200000">
                <a:off x="1183297" y="3414712"/>
                <a:ext cx="176580" cy="104775"/>
              </a:xfrm>
              <a:prstGeom prst="flowChartMerg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45" name="TextBox 44"/>
            <p:cNvSpPr txBox="1"/>
            <p:nvPr/>
          </p:nvSpPr>
          <p:spPr>
            <a:xfrm>
              <a:off x="672200" y="1151395"/>
              <a:ext cx="1958934" cy="400110"/>
            </a:xfrm>
            <a:prstGeom prst="rect">
              <a:avLst/>
            </a:prstGeom>
            <a:noFill/>
          </p:spPr>
          <p:txBody>
            <a:bodyPr wrap="none" rtlCol="0">
              <a:spAutoFit/>
            </a:bodyPr>
            <a:lstStyle/>
            <a:p>
              <a:r>
                <a:rPr lang="en-US" sz="2000" dirty="0" smtClean="0"/>
                <a:t>Control Input </a:t>
              </a:r>
              <a:r>
                <a:rPr lang="en-US" sz="2000" dirty="0" err="1" smtClean="0"/>
                <a:t>reg</a:t>
              </a:r>
              <a:endParaRPr lang="en-US" sz="2000" dirty="0"/>
            </a:p>
          </p:txBody>
        </p:sp>
        <p:grpSp>
          <p:nvGrpSpPr>
            <p:cNvPr id="46" name="Group 45"/>
            <p:cNvGrpSpPr/>
            <p:nvPr/>
          </p:nvGrpSpPr>
          <p:grpSpPr>
            <a:xfrm>
              <a:off x="4940419" y="1564833"/>
              <a:ext cx="1024639" cy="1283732"/>
              <a:chOff x="1578569" y="2076934"/>
              <a:chExt cx="1024639" cy="1283732"/>
            </a:xfrm>
          </p:grpSpPr>
          <p:grpSp>
            <p:nvGrpSpPr>
              <p:cNvPr id="133" name="Group 132"/>
              <p:cNvGrpSpPr/>
              <p:nvPr/>
            </p:nvGrpSpPr>
            <p:grpSpPr>
              <a:xfrm>
                <a:off x="1648360" y="2446266"/>
                <a:ext cx="800100" cy="914400"/>
                <a:chOff x="3276600" y="1066800"/>
                <a:chExt cx="800100" cy="914400"/>
              </a:xfrm>
            </p:grpSpPr>
            <p:sp>
              <p:nvSpPr>
                <p:cNvPr id="135" name="Rectangle 134"/>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6" name="Rectangle 135"/>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7" name="Rectangle 136"/>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8" name="Rectangle 137"/>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134" name="TextBox 133"/>
              <p:cNvSpPr txBox="1"/>
              <p:nvPr/>
            </p:nvSpPr>
            <p:spPr>
              <a:xfrm>
                <a:off x="1578569" y="2076934"/>
                <a:ext cx="1024639" cy="400110"/>
              </a:xfrm>
              <a:prstGeom prst="rect">
                <a:avLst/>
              </a:prstGeom>
              <a:noFill/>
            </p:spPr>
            <p:txBody>
              <a:bodyPr wrap="none" rtlCol="0">
                <a:spAutoFit/>
              </a:bodyPr>
              <a:lstStyle/>
              <a:p>
                <a:r>
                  <a:rPr lang="en-US" sz="2000" dirty="0" err="1" smtClean="0"/>
                  <a:t>uB</a:t>
                </a:r>
                <a:r>
                  <a:rPr lang="en-US" sz="2000" dirty="0" smtClean="0"/>
                  <a:t> RAM</a:t>
                </a:r>
                <a:endParaRPr lang="en-US" sz="2000" dirty="0"/>
              </a:p>
            </p:txBody>
          </p:sp>
        </p:grpSp>
        <p:grpSp>
          <p:nvGrpSpPr>
            <p:cNvPr id="47" name="Group 46"/>
            <p:cNvGrpSpPr/>
            <p:nvPr/>
          </p:nvGrpSpPr>
          <p:grpSpPr>
            <a:xfrm>
              <a:off x="509369" y="3742883"/>
              <a:ext cx="1305165" cy="1207532"/>
              <a:chOff x="2667000" y="4431268"/>
              <a:chExt cx="1305165" cy="1207532"/>
            </a:xfrm>
          </p:grpSpPr>
          <p:grpSp>
            <p:nvGrpSpPr>
              <p:cNvPr id="127" name="Group 126"/>
              <p:cNvGrpSpPr/>
              <p:nvPr/>
            </p:nvGrpSpPr>
            <p:grpSpPr>
              <a:xfrm>
                <a:off x="2946274" y="4724400"/>
                <a:ext cx="800100" cy="914400"/>
                <a:chOff x="3276600" y="1066800"/>
                <a:chExt cx="800100" cy="914400"/>
              </a:xfrm>
            </p:grpSpPr>
            <p:sp>
              <p:nvSpPr>
                <p:cNvPr id="129" name="Rectangle 128"/>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0" name="Rectangle 129"/>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1" name="Rectangle 130"/>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2" name="Rectangle 131"/>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128" name="TextBox 127"/>
              <p:cNvSpPr txBox="1"/>
              <p:nvPr/>
            </p:nvSpPr>
            <p:spPr>
              <a:xfrm>
                <a:off x="2667000" y="4431268"/>
                <a:ext cx="1305165" cy="400110"/>
              </a:xfrm>
              <a:prstGeom prst="rect">
                <a:avLst/>
              </a:prstGeom>
              <a:noFill/>
            </p:spPr>
            <p:txBody>
              <a:bodyPr wrap="none" rtlCol="0">
                <a:spAutoFit/>
              </a:bodyPr>
              <a:lstStyle/>
              <a:p>
                <a:r>
                  <a:rPr lang="en-US" sz="2000" dirty="0" smtClean="0"/>
                  <a:t>Old X RAM</a:t>
                </a:r>
              </a:p>
            </p:txBody>
          </p:sp>
        </p:grpSp>
        <p:sp>
          <p:nvSpPr>
            <p:cNvPr id="48" name="Rectangle 47"/>
            <p:cNvSpPr/>
            <p:nvPr/>
          </p:nvSpPr>
          <p:spPr>
            <a:xfrm>
              <a:off x="3816974" y="4045306"/>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9" name="TextBox 48"/>
            <p:cNvSpPr txBox="1"/>
            <p:nvPr/>
          </p:nvSpPr>
          <p:spPr>
            <a:xfrm>
              <a:off x="4940300" y="2805940"/>
              <a:ext cx="1032655" cy="400110"/>
            </a:xfrm>
            <a:prstGeom prst="rect">
              <a:avLst/>
            </a:prstGeom>
            <a:noFill/>
          </p:spPr>
          <p:txBody>
            <a:bodyPr wrap="none" rtlCol="0">
              <a:spAutoFit/>
            </a:bodyPr>
            <a:lstStyle/>
            <a:p>
              <a:r>
                <a:rPr lang="en-US" sz="2000" dirty="0" smtClean="0"/>
                <a:t>AX RAM</a:t>
              </a:r>
            </a:p>
          </p:txBody>
        </p:sp>
        <p:grpSp>
          <p:nvGrpSpPr>
            <p:cNvPr id="50" name="Group 49"/>
            <p:cNvGrpSpPr/>
            <p:nvPr/>
          </p:nvGrpSpPr>
          <p:grpSpPr>
            <a:xfrm>
              <a:off x="8077200" y="1933135"/>
              <a:ext cx="800100" cy="914400"/>
              <a:chOff x="3276600" y="1066800"/>
              <a:chExt cx="800100" cy="914400"/>
            </a:xfrm>
          </p:grpSpPr>
          <p:sp>
            <p:nvSpPr>
              <p:cNvPr id="123" name="Rectangle 122"/>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4" name="Rectangle 123"/>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5" name="Rectangle 124"/>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6" name="Rectangle 125"/>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nvGrpSpPr>
            <p:cNvPr id="51" name="Group 50"/>
            <p:cNvGrpSpPr/>
            <p:nvPr/>
          </p:nvGrpSpPr>
          <p:grpSpPr>
            <a:xfrm>
              <a:off x="8068912" y="3962400"/>
              <a:ext cx="800100" cy="914400"/>
              <a:chOff x="3276600" y="1066800"/>
              <a:chExt cx="800100" cy="914400"/>
            </a:xfrm>
          </p:grpSpPr>
          <p:sp>
            <p:nvSpPr>
              <p:cNvPr id="119" name="Rectangle 118"/>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0" name="Rectangle 119"/>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1" name="Rectangle 120"/>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2" name="Rectangle 121"/>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52" name="TextBox 51"/>
            <p:cNvSpPr txBox="1"/>
            <p:nvPr/>
          </p:nvSpPr>
          <p:spPr>
            <a:xfrm>
              <a:off x="6502400" y="1609799"/>
              <a:ext cx="1291379" cy="400110"/>
            </a:xfrm>
            <a:prstGeom prst="rect">
              <a:avLst/>
            </a:prstGeom>
            <a:noFill/>
          </p:spPr>
          <p:txBody>
            <a:bodyPr wrap="none" rtlCol="0">
              <a:spAutoFit/>
            </a:bodyPr>
            <a:lstStyle/>
            <a:p>
              <a:r>
                <a:rPr lang="en-US" sz="2000" dirty="0" smtClean="0"/>
                <a:t>New X </a:t>
              </a:r>
              <a:r>
                <a:rPr lang="en-US" sz="2000" dirty="0" err="1" smtClean="0"/>
                <a:t>Reg</a:t>
              </a:r>
              <a:endParaRPr lang="en-US" sz="2000" dirty="0" smtClean="0"/>
            </a:p>
          </p:txBody>
        </p:sp>
        <p:sp>
          <p:nvSpPr>
            <p:cNvPr id="53" name="TextBox 52"/>
            <p:cNvSpPr txBox="1"/>
            <p:nvPr/>
          </p:nvSpPr>
          <p:spPr>
            <a:xfrm>
              <a:off x="7832025" y="1620951"/>
              <a:ext cx="1395254" cy="400110"/>
            </a:xfrm>
            <a:prstGeom prst="rect">
              <a:avLst/>
            </a:prstGeom>
            <a:noFill/>
          </p:spPr>
          <p:txBody>
            <a:bodyPr wrap="none" rtlCol="0">
              <a:spAutoFit/>
            </a:bodyPr>
            <a:lstStyle/>
            <a:p>
              <a:r>
                <a:rPr lang="en-US" sz="2000" dirty="0" smtClean="0"/>
                <a:t>Sample </a:t>
              </a:r>
              <a:r>
                <a:rPr lang="en-US" sz="2000" dirty="0" err="1" smtClean="0"/>
                <a:t>Reg</a:t>
              </a:r>
              <a:endParaRPr lang="en-US" sz="2000" dirty="0" smtClean="0"/>
            </a:p>
          </p:txBody>
        </p:sp>
        <p:sp>
          <p:nvSpPr>
            <p:cNvPr id="54" name="TextBox 53"/>
            <p:cNvSpPr txBox="1"/>
            <p:nvPr/>
          </p:nvSpPr>
          <p:spPr>
            <a:xfrm>
              <a:off x="7917911" y="3657600"/>
              <a:ext cx="1196353" cy="400110"/>
            </a:xfrm>
            <a:prstGeom prst="rect">
              <a:avLst/>
            </a:prstGeom>
            <a:noFill/>
          </p:spPr>
          <p:txBody>
            <a:bodyPr wrap="none" rtlCol="0">
              <a:spAutoFit/>
            </a:bodyPr>
            <a:lstStyle/>
            <a:p>
              <a:r>
                <a:rPr lang="en-US" sz="2000" dirty="0" smtClean="0"/>
                <a:t>UART </a:t>
              </a:r>
              <a:r>
                <a:rPr lang="en-US" sz="2000" dirty="0" err="1" smtClean="0"/>
                <a:t>Reg</a:t>
              </a:r>
              <a:endParaRPr lang="en-US" sz="2000" dirty="0" smtClean="0"/>
            </a:p>
          </p:txBody>
        </p:sp>
        <p:cxnSp>
          <p:nvCxnSpPr>
            <p:cNvPr id="55" name="Straight Arrow Connector 54"/>
            <p:cNvCxnSpPr>
              <a:endCxn id="153" idx="1"/>
            </p:cNvCxnSpPr>
            <p:nvPr/>
          </p:nvCxnSpPr>
          <p:spPr>
            <a:xfrm>
              <a:off x="2703665" y="2409834"/>
              <a:ext cx="35224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42" idx="1"/>
            </p:cNvCxnSpPr>
            <p:nvPr/>
          </p:nvCxnSpPr>
          <p:spPr>
            <a:xfrm>
              <a:off x="611597" y="1911427"/>
              <a:ext cx="440946"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3416619" y="3562350"/>
              <a:ext cx="457200" cy="419100"/>
              <a:chOff x="5063502" y="3020040"/>
              <a:chExt cx="457200" cy="419100"/>
            </a:xfrm>
          </p:grpSpPr>
          <p:sp>
            <p:nvSpPr>
              <p:cNvPr id="112" name="Flowchart: Summing Junction 111"/>
              <p:cNvSpPr/>
              <p:nvPr/>
            </p:nvSpPr>
            <p:spPr>
              <a:xfrm>
                <a:off x="5063502" y="3020040"/>
                <a:ext cx="457200" cy="419100"/>
              </a:xfrm>
              <a:prstGeom prst="flowChartSummingJunct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13" name="Group 112"/>
              <p:cNvGrpSpPr/>
              <p:nvPr/>
            </p:nvGrpSpPr>
            <p:grpSpPr>
              <a:xfrm>
                <a:off x="5123311" y="3192022"/>
                <a:ext cx="78192" cy="75136"/>
                <a:chOff x="1193340" y="1944696"/>
                <a:chExt cx="78192" cy="75136"/>
              </a:xfrm>
            </p:grpSpPr>
            <p:cxnSp>
              <p:nvCxnSpPr>
                <p:cNvPr id="117" name="Straight Connector 116"/>
                <p:cNvCxnSpPr/>
                <p:nvPr/>
              </p:nvCxnSpPr>
              <p:spPr>
                <a:xfrm>
                  <a:off x="1193340" y="1982264"/>
                  <a:ext cx="781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230333" y="1944696"/>
                  <a:ext cx="0" cy="75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5253006" y="3307918"/>
                <a:ext cx="78192" cy="75136"/>
                <a:chOff x="1193340" y="1944696"/>
                <a:chExt cx="78192" cy="75136"/>
              </a:xfrm>
            </p:grpSpPr>
            <p:cxnSp>
              <p:nvCxnSpPr>
                <p:cNvPr id="115" name="Straight Connector 114"/>
                <p:cNvCxnSpPr/>
                <p:nvPr/>
              </p:nvCxnSpPr>
              <p:spPr>
                <a:xfrm>
                  <a:off x="1193340" y="1982264"/>
                  <a:ext cx="781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230333" y="1944696"/>
                  <a:ext cx="0" cy="75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8" name="Group 57"/>
            <p:cNvGrpSpPr/>
            <p:nvPr/>
          </p:nvGrpSpPr>
          <p:grpSpPr>
            <a:xfrm>
              <a:off x="6019800" y="1837883"/>
              <a:ext cx="457200" cy="419100"/>
              <a:chOff x="5063502" y="3020040"/>
              <a:chExt cx="457200" cy="419100"/>
            </a:xfrm>
          </p:grpSpPr>
          <p:sp>
            <p:nvSpPr>
              <p:cNvPr id="105" name="Flowchart: Summing Junction 104"/>
              <p:cNvSpPr/>
              <p:nvPr/>
            </p:nvSpPr>
            <p:spPr>
              <a:xfrm>
                <a:off x="5063502" y="3020040"/>
                <a:ext cx="457200" cy="419100"/>
              </a:xfrm>
              <a:prstGeom prst="flowChartSummingJunct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06" name="Group 105"/>
              <p:cNvGrpSpPr/>
              <p:nvPr/>
            </p:nvGrpSpPr>
            <p:grpSpPr>
              <a:xfrm>
                <a:off x="5123311" y="3192022"/>
                <a:ext cx="78192" cy="75136"/>
                <a:chOff x="1193340" y="1944696"/>
                <a:chExt cx="78192" cy="75136"/>
              </a:xfrm>
            </p:grpSpPr>
            <p:cxnSp>
              <p:nvCxnSpPr>
                <p:cNvPr id="110" name="Straight Connector 109"/>
                <p:cNvCxnSpPr/>
                <p:nvPr/>
              </p:nvCxnSpPr>
              <p:spPr>
                <a:xfrm>
                  <a:off x="1193340" y="1982264"/>
                  <a:ext cx="781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1230333" y="1944696"/>
                  <a:ext cx="0" cy="75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7" name="Group 106"/>
              <p:cNvGrpSpPr/>
              <p:nvPr/>
            </p:nvGrpSpPr>
            <p:grpSpPr>
              <a:xfrm>
                <a:off x="5253006" y="3307918"/>
                <a:ext cx="78192" cy="75136"/>
                <a:chOff x="1193340" y="1944696"/>
                <a:chExt cx="78192" cy="75136"/>
              </a:xfrm>
            </p:grpSpPr>
            <p:cxnSp>
              <p:nvCxnSpPr>
                <p:cNvPr id="108" name="Straight Connector 107"/>
                <p:cNvCxnSpPr/>
                <p:nvPr/>
              </p:nvCxnSpPr>
              <p:spPr>
                <a:xfrm>
                  <a:off x="1193340" y="1982264"/>
                  <a:ext cx="781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1230333" y="1944696"/>
                  <a:ext cx="0" cy="75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59" name="Straight Arrow Connector 58"/>
            <p:cNvCxnSpPr>
              <a:stCxn id="42" idx="3"/>
            </p:cNvCxnSpPr>
            <p:nvPr/>
          </p:nvCxnSpPr>
          <p:spPr>
            <a:xfrm>
              <a:off x="1281143" y="1911428"/>
              <a:ext cx="91713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96" idx="3"/>
            </p:cNvCxnSpPr>
            <p:nvPr/>
          </p:nvCxnSpPr>
          <p:spPr>
            <a:xfrm>
              <a:off x="2502026" y="3314700"/>
              <a:ext cx="317375"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1676400" y="2895600"/>
              <a:ext cx="917944" cy="1752600"/>
              <a:chOff x="2946274" y="2678668"/>
              <a:chExt cx="917944" cy="1752600"/>
            </a:xfrm>
          </p:grpSpPr>
          <p:sp>
            <p:nvSpPr>
              <p:cNvPr id="96" name="Rectangle 95"/>
              <p:cNvSpPr/>
              <p:nvPr/>
            </p:nvSpPr>
            <p:spPr>
              <a:xfrm>
                <a:off x="2971800" y="2983468"/>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7" name="Rectangle 96"/>
              <p:cNvSpPr/>
              <p:nvPr/>
            </p:nvSpPr>
            <p:spPr>
              <a:xfrm>
                <a:off x="2971800" y="3212068"/>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8" name="Rectangle 97"/>
              <p:cNvSpPr/>
              <p:nvPr/>
            </p:nvSpPr>
            <p:spPr>
              <a:xfrm>
                <a:off x="2971800" y="3440668"/>
                <a:ext cx="8001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9" name="Rectangle 98"/>
              <p:cNvSpPr/>
              <p:nvPr/>
            </p:nvSpPr>
            <p:spPr>
              <a:xfrm>
                <a:off x="2971800" y="3974068"/>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0" name="TextBox 99"/>
              <p:cNvSpPr txBox="1"/>
              <p:nvPr/>
            </p:nvSpPr>
            <p:spPr>
              <a:xfrm>
                <a:off x="2946274" y="2678668"/>
                <a:ext cx="917944" cy="400110"/>
              </a:xfrm>
              <a:prstGeom prst="rect">
                <a:avLst/>
              </a:prstGeom>
              <a:noFill/>
            </p:spPr>
            <p:txBody>
              <a:bodyPr wrap="none" rtlCol="0">
                <a:spAutoFit/>
              </a:bodyPr>
              <a:lstStyle/>
              <a:p>
                <a:r>
                  <a:rPr lang="en-US" sz="2000" dirty="0" smtClean="0"/>
                  <a:t>A ROM</a:t>
                </a:r>
                <a:endParaRPr lang="en-US" sz="2000" dirty="0"/>
              </a:p>
            </p:txBody>
          </p:sp>
          <p:sp>
            <p:nvSpPr>
              <p:cNvPr id="101" name="Rectangle 100"/>
              <p:cNvSpPr/>
              <p:nvPr/>
            </p:nvSpPr>
            <p:spPr>
              <a:xfrm>
                <a:off x="2971800" y="4202668"/>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2" name="Oval 101"/>
              <p:cNvSpPr/>
              <p:nvPr/>
            </p:nvSpPr>
            <p:spPr>
              <a:xfrm>
                <a:off x="3342914" y="353115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3" name="Oval 102"/>
              <p:cNvSpPr/>
              <p:nvPr/>
            </p:nvSpPr>
            <p:spPr>
              <a:xfrm>
                <a:off x="3342914" y="36749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4" name="Oval 103"/>
              <p:cNvSpPr/>
              <p:nvPr/>
            </p:nvSpPr>
            <p:spPr>
              <a:xfrm>
                <a:off x="3342914" y="381929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cxnSp>
          <p:nvCxnSpPr>
            <p:cNvPr id="62" name="Straight Arrow Connector 61"/>
            <p:cNvCxnSpPr>
              <a:stCxn id="139" idx="2"/>
              <a:endCxn id="112" idx="2"/>
            </p:cNvCxnSpPr>
            <p:nvPr/>
          </p:nvCxnSpPr>
          <p:spPr>
            <a:xfrm>
              <a:off x="3209926" y="3771900"/>
              <a:ext cx="20669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112" idx="6"/>
              <a:endCxn id="48" idx="0"/>
            </p:cNvCxnSpPr>
            <p:nvPr/>
          </p:nvCxnSpPr>
          <p:spPr>
            <a:xfrm>
              <a:off x="3873819" y="3771900"/>
              <a:ext cx="343205" cy="273406"/>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112" idx="4"/>
              <a:endCxn id="48" idx="2"/>
            </p:cNvCxnSpPr>
            <p:nvPr/>
          </p:nvCxnSpPr>
          <p:spPr>
            <a:xfrm rot="16200000" flipH="1">
              <a:off x="3784893" y="3841775"/>
              <a:ext cx="292456" cy="571805"/>
            </a:xfrm>
            <a:prstGeom prst="bentConnector3">
              <a:avLst>
                <a:gd name="adj1" fmla="val 178166"/>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5" name="Elbow Connector 64"/>
            <p:cNvCxnSpPr>
              <a:stCxn id="38" idx="3"/>
              <a:endCxn id="149" idx="1"/>
            </p:cNvCxnSpPr>
            <p:nvPr/>
          </p:nvCxnSpPr>
          <p:spPr>
            <a:xfrm flipV="1">
              <a:off x="4699040" y="3238500"/>
              <a:ext cx="317460" cy="936495"/>
            </a:xfrm>
            <a:prstGeom prst="bent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35" idx="3"/>
              <a:endCxn id="105" idx="2"/>
            </p:cNvCxnSpPr>
            <p:nvPr/>
          </p:nvCxnSpPr>
          <p:spPr>
            <a:xfrm flipV="1">
              <a:off x="5810310" y="2047433"/>
              <a:ext cx="209490" cy="103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149" idx="3"/>
              <a:endCxn id="105" idx="4"/>
            </p:cNvCxnSpPr>
            <p:nvPr/>
          </p:nvCxnSpPr>
          <p:spPr>
            <a:xfrm flipV="1">
              <a:off x="5816600" y="2256983"/>
              <a:ext cx="431800" cy="981517"/>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05" idx="6"/>
              <a:endCxn id="145" idx="1"/>
            </p:cNvCxnSpPr>
            <p:nvPr/>
          </p:nvCxnSpPr>
          <p:spPr>
            <a:xfrm>
              <a:off x="6477000" y="2047433"/>
              <a:ext cx="228600" cy="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stCxn id="119" idx="1"/>
              <a:endCxn id="145" idx="3"/>
            </p:cNvCxnSpPr>
            <p:nvPr/>
          </p:nvCxnSpPr>
          <p:spPr>
            <a:xfrm rot="10800000">
              <a:off x="7505700" y="2047436"/>
              <a:ext cx="563212" cy="2029265"/>
            </a:xfrm>
            <a:prstGeom prst="bentConnector3">
              <a:avLst>
                <a:gd name="adj1" fmla="val 53383"/>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129" idx="1"/>
              <a:endCxn id="145" idx="3"/>
            </p:cNvCxnSpPr>
            <p:nvPr/>
          </p:nvCxnSpPr>
          <p:spPr>
            <a:xfrm rot="10800000" flipH="1">
              <a:off x="788642" y="2047435"/>
              <a:ext cx="6717057" cy="2102880"/>
            </a:xfrm>
            <a:prstGeom prst="bentConnector5">
              <a:avLst>
                <a:gd name="adj1" fmla="val -3403"/>
                <a:gd name="adj2" fmla="val -41194"/>
                <a:gd name="adj3" fmla="val 103970"/>
              </a:avLst>
            </a:prstGeom>
            <a:ln w="254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145" idx="3"/>
              <a:endCxn id="123" idx="1"/>
            </p:cNvCxnSpPr>
            <p:nvPr/>
          </p:nvCxnSpPr>
          <p:spPr>
            <a:xfrm>
              <a:off x="7505700" y="2047435"/>
              <a:ext cx="571500" cy="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123" idx="3"/>
            </p:cNvCxnSpPr>
            <p:nvPr/>
          </p:nvCxnSpPr>
          <p:spPr>
            <a:xfrm>
              <a:off x="8877300" y="2047435"/>
              <a:ext cx="342900"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119" idx="3"/>
            </p:cNvCxnSpPr>
            <p:nvPr/>
          </p:nvCxnSpPr>
          <p:spPr>
            <a:xfrm>
              <a:off x="8869012" y="4076700"/>
              <a:ext cx="35118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009901" y="2016231"/>
              <a:ext cx="908326" cy="400110"/>
            </a:xfrm>
            <a:prstGeom prst="rect">
              <a:avLst/>
            </a:prstGeom>
            <a:noFill/>
          </p:spPr>
          <p:txBody>
            <a:bodyPr wrap="none" rtlCol="0">
              <a:spAutoFit/>
            </a:bodyPr>
            <a:lstStyle/>
            <a:p>
              <a:r>
                <a:rPr lang="en-US" sz="2000" dirty="0" smtClean="0"/>
                <a:t>B ROM</a:t>
              </a:r>
              <a:endParaRPr lang="en-US" sz="2000" dirty="0"/>
            </a:p>
          </p:txBody>
        </p:sp>
        <p:cxnSp>
          <p:nvCxnSpPr>
            <p:cNvPr id="75" name="Elbow Connector 74"/>
            <p:cNvCxnSpPr>
              <a:stCxn id="142" idx="2"/>
              <a:endCxn id="135" idx="1"/>
            </p:cNvCxnSpPr>
            <p:nvPr/>
          </p:nvCxnSpPr>
          <p:spPr>
            <a:xfrm flipV="1">
              <a:off x="4528171" y="2048465"/>
              <a:ext cx="482039" cy="164068"/>
            </a:xfrm>
            <a:prstGeom prst="bent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3855461" y="2641167"/>
              <a:ext cx="29170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2209800" y="1714500"/>
              <a:ext cx="457200" cy="419100"/>
              <a:chOff x="5063502" y="3020040"/>
              <a:chExt cx="457200" cy="419100"/>
            </a:xfrm>
          </p:grpSpPr>
          <p:sp>
            <p:nvSpPr>
              <p:cNvPr id="89" name="Flowchart: Summing Junction 88"/>
              <p:cNvSpPr/>
              <p:nvPr/>
            </p:nvSpPr>
            <p:spPr>
              <a:xfrm>
                <a:off x="5063502" y="3020040"/>
                <a:ext cx="457200" cy="419100"/>
              </a:xfrm>
              <a:prstGeom prst="flowChartSummingJunct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90" name="Group 89"/>
              <p:cNvGrpSpPr/>
              <p:nvPr/>
            </p:nvGrpSpPr>
            <p:grpSpPr>
              <a:xfrm>
                <a:off x="5123311" y="3192022"/>
                <a:ext cx="78192" cy="75136"/>
                <a:chOff x="1193340" y="1944696"/>
                <a:chExt cx="78192" cy="75136"/>
              </a:xfrm>
            </p:grpSpPr>
            <p:cxnSp>
              <p:nvCxnSpPr>
                <p:cNvPr id="94" name="Straight Connector 93"/>
                <p:cNvCxnSpPr/>
                <p:nvPr/>
              </p:nvCxnSpPr>
              <p:spPr>
                <a:xfrm>
                  <a:off x="1193340" y="1982264"/>
                  <a:ext cx="781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230333" y="1944696"/>
                  <a:ext cx="0" cy="75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5253006" y="3307918"/>
                <a:ext cx="78192" cy="75136"/>
                <a:chOff x="1193340" y="1944696"/>
                <a:chExt cx="78192" cy="75136"/>
              </a:xfrm>
            </p:grpSpPr>
            <p:cxnSp>
              <p:nvCxnSpPr>
                <p:cNvPr id="92" name="Straight Connector 91"/>
                <p:cNvCxnSpPr/>
                <p:nvPr/>
              </p:nvCxnSpPr>
              <p:spPr>
                <a:xfrm>
                  <a:off x="1193340" y="1982264"/>
                  <a:ext cx="781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230333" y="1944696"/>
                  <a:ext cx="0" cy="751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78" name="Straight Arrow Connector 77"/>
            <p:cNvCxnSpPr/>
            <p:nvPr/>
          </p:nvCxnSpPr>
          <p:spPr>
            <a:xfrm>
              <a:off x="2667000" y="1911428"/>
              <a:ext cx="1480171"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611597" y="2246500"/>
              <a:ext cx="1234056" cy="1207532"/>
              <a:chOff x="2793155" y="4431268"/>
              <a:chExt cx="1234056" cy="1207532"/>
            </a:xfrm>
          </p:grpSpPr>
          <p:grpSp>
            <p:nvGrpSpPr>
              <p:cNvPr id="83" name="Group 82"/>
              <p:cNvGrpSpPr/>
              <p:nvPr/>
            </p:nvGrpSpPr>
            <p:grpSpPr>
              <a:xfrm>
                <a:off x="2946274" y="4724400"/>
                <a:ext cx="800100" cy="914400"/>
                <a:chOff x="3276600" y="1066800"/>
                <a:chExt cx="800100" cy="914400"/>
              </a:xfrm>
            </p:grpSpPr>
            <p:sp>
              <p:nvSpPr>
                <p:cNvPr id="85" name="Rectangle 84"/>
                <p:cNvSpPr/>
                <p:nvPr/>
              </p:nvSpPr>
              <p:spPr>
                <a:xfrm>
                  <a:off x="3276600" y="10668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6" name="Rectangle 85"/>
                <p:cNvSpPr/>
                <p:nvPr/>
              </p:nvSpPr>
              <p:spPr>
                <a:xfrm>
                  <a:off x="3276600" y="12954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7" name="Rectangle 86"/>
                <p:cNvSpPr/>
                <p:nvPr/>
              </p:nvSpPr>
              <p:spPr>
                <a:xfrm>
                  <a:off x="3276600" y="15240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8" name="Rectangle 87"/>
                <p:cNvSpPr/>
                <p:nvPr/>
              </p:nvSpPr>
              <p:spPr>
                <a:xfrm>
                  <a:off x="3276600" y="1752600"/>
                  <a:ext cx="8001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84" name="TextBox 83"/>
              <p:cNvSpPr txBox="1"/>
              <p:nvPr/>
            </p:nvSpPr>
            <p:spPr>
              <a:xfrm>
                <a:off x="2793155" y="4431268"/>
                <a:ext cx="1234056" cy="400110"/>
              </a:xfrm>
              <a:prstGeom prst="rect">
                <a:avLst/>
              </a:prstGeom>
              <a:noFill/>
            </p:spPr>
            <p:txBody>
              <a:bodyPr wrap="none" rtlCol="0">
                <a:spAutoFit/>
              </a:bodyPr>
              <a:lstStyle/>
              <a:p>
                <a:r>
                  <a:rPr lang="en-US" sz="2000" dirty="0" smtClean="0"/>
                  <a:t>Dist. ROM</a:t>
                </a:r>
              </a:p>
            </p:txBody>
          </p:sp>
        </p:grpSp>
        <p:cxnSp>
          <p:nvCxnSpPr>
            <p:cNvPr id="80" name="Elbow Connector 79"/>
            <p:cNvCxnSpPr>
              <a:stCxn id="85" idx="3"/>
              <a:endCxn id="89" idx="4"/>
            </p:cNvCxnSpPr>
            <p:nvPr/>
          </p:nvCxnSpPr>
          <p:spPr>
            <a:xfrm flipV="1">
              <a:off x="1564816" y="2133600"/>
              <a:ext cx="873584" cy="520332"/>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Elbow Connector 80"/>
            <p:cNvCxnSpPr>
              <a:stCxn id="132" idx="3"/>
            </p:cNvCxnSpPr>
            <p:nvPr/>
          </p:nvCxnSpPr>
          <p:spPr>
            <a:xfrm flipV="1">
              <a:off x="1588743" y="4150316"/>
              <a:ext cx="1283045" cy="685799"/>
            </a:xfrm>
            <a:prstGeom prst="bentConnector3">
              <a:avLst>
                <a:gd name="adj1" fmla="val 82806"/>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1386582" y="3652168"/>
              <a:ext cx="35224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84" name="Group 183"/>
          <p:cNvGrpSpPr/>
          <p:nvPr/>
        </p:nvGrpSpPr>
        <p:grpSpPr>
          <a:xfrm>
            <a:off x="291829" y="1155700"/>
            <a:ext cx="8445771" cy="2566586"/>
            <a:chOff x="448907" y="10997014"/>
            <a:chExt cx="8445771" cy="2566586"/>
          </a:xfrm>
        </p:grpSpPr>
        <p:sp>
          <p:nvSpPr>
            <p:cNvPr id="157" name="Freeform 156"/>
            <p:cNvSpPr/>
            <p:nvPr/>
          </p:nvSpPr>
          <p:spPr>
            <a:xfrm rot="16200000">
              <a:off x="6305034" y="10973184"/>
              <a:ext cx="358271" cy="2329357"/>
            </a:xfrm>
            <a:custGeom>
              <a:avLst/>
              <a:gdLst>
                <a:gd name="connsiteX0" fmla="*/ 314606 w 362512"/>
                <a:gd name="connsiteY0" fmla="*/ 895350 h 895350"/>
                <a:gd name="connsiteX1" fmla="*/ 281 w 362512"/>
                <a:gd name="connsiteY1" fmla="*/ 419100 h 895350"/>
                <a:gd name="connsiteX2" fmla="*/ 362231 w 362512"/>
                <a:gd name="connsiteY2" fmla="*/ 552450 h 895350"/>
                <a:gd name="connsiteX3" fmla="*/ 47906 w 362512"/>
                <a:gd name="connsiteY3" fmla="*/ 0 h 895350"/>
              </a:gdLst>
              <a:ahLst/>
              <a:cxnLst>
                <a:cxn ang="0">
                  <a:pos x="connsiteX0" y="connsiteY0"/>
                </a:cxn>
                <a:cxn ang="0">
                  <a:pos x="connsiteX1" y="connsiteY1"/>
                </a:cxn>
                <a:cxn ang="0">
                  <a:pos x="connsiteX2" y="connsiteY2"/>
                </a:cxn>
                <a:cxn ang="0">
                  <a:pos x="connsiteX3" y="connsiteY3"/>
                </a:cxn>
              </a:cxnLst>
              <a:rect l="l" t="t" r="r" b="b"/>
              <a:pathLst>
                <a:path w="362512" h="895350">
                  <a:moveTo>
                    <a:pt x="314606" y="895350"/>
                  </a:moveTo>
                  <a:cubicBezTo>
                    <a:pt x="153475" y="685800"/>
                    <a:pt x="-7656" y="476250"/>
                    <a:pt x="281" y="419100"/>
                  </a:cubicBezTo>
                  <a:cubicBezTo>
                    <a:pt x="8218" y="361950"/>
                    <a:pt x="354294" y="622300"/>
                    <a:pt x="362231" y="552450"/>
                  </a:cubicBezTo>
                  <a:cubicBezTo>
                    <a:pt x="370168" y="482600"/>
                    <a:pt x="209037" y="241300"/>
                    <a:pt x="47906" y="0"/>
                  </a:cubicBezTo>
                </a:path>
              </a:pathLst>
            </a:custGeom>
            <a:noFill/>
            <a:ln>
              <a:solidFill>
                <a:schemeClr val="tx1"/>
              </a:solidFill>
              <a:prstDash val="dash"/>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58" name="Group 157"/>
            <p:cNvGrpSpPr/>
            <p:nvPr/>
          </p:nvGrpSpPr>
          <p:grpSpPr>
            <a:xfrm>
              <a:off x="7453038" y="11082840"/>
              <a:ext cx="1441640" cy="1664542"/>
              <a:chOff x="7417763" y="3870719"/>
              <a:chExt cx="1441640" cy="1664542"/>
            </a:xfrm>
          </p:grpSpPr>
          <p:sp>
            <p:nvSpPr>
              <p:cNvPr id="159" name="Arc 158"/>
              <p:cNvSpPr/>
              <p:nvPr/>
            </p:nvSpPr>
            <p:spPr>
              <a:xfrm>
                <a:off x="7417763" y="4316223"/>
                <a:ext cx="1334982" cy="1219038"/>
              </a:xfrm>
              <a:prstGeom prst="arc">
                <a:avLst>
                  <a:gd name="adj1" fmla="val 16200000"/>
                  <a:gd name="adj2" fmla="val 17025674"/>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160" name="Group 159"/>
              <p:cNvGrpSpPr/>
              <p:nvPr/>
            </p:nvGrpSpPr>
            <p:grpSpPr>
              <a:xfrm>
                <a:off x="7735925" y="3870719"/>
                <a:ext cx="1123478" cy="1615681"/>
                <a:chOff x="7659725" y="3380991"/>
                <a:chExt cx="1447696" cy="1942746"/>
              </a:xfrm>
            </p:grpSpPr>
            <p:sp>
              <p:nvSpPr>
                <p:cNvPr id="161" name="Rectangle 160"/>
                <p:cNvSpPr/>
                <p:nvPr/>
              </p:nvSpPr>
              <p:spPr>
                <a:xfrm>
                  <a:off x="7659725" y="4649584"/>
                  <a:ext cx="837925" cy="4494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2" name="Oval 161"/>
                <p:cNvSpPr/>
                <p:nvPr/>
              </p:nvSpPr>
              <p:spPr>
                <a:xfrm>
                  <a:off x="7729479" y="5130948"/>
                  <a:ext cx="201416" cy="19278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3" name="Oval 162"/>
                <p:cNvSpPr/>
                <p:nvPr/>
              </p:nvSpPr>
              <p:spPr>
                <a:xfrm>
                  <a:off x="8212843" y="5130946"/>
                  <a:ext cx="201416" cy="19278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164" name="Straight Connector 163"/>
                <p:cNvCxnSpPr>
                  <a:stCxn id="161" idx="0"/>
                </p:cNvCxnSpPr>
                <p:nvPr/>
              </p:nvCxnSpPr>
              <p:spPr>
                <a:xfrm flipV="1">
                  <a:off x="8078687" y="3552055"/>
                  <a:ext cx="338967" cy="10975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8078687" y="3618274"/>
                  <a:ext cx="0" cy="97889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6" name="TextBox 165"/>
                <p:cNvSpPr txBox="1"/>
                <p:nvPr/>
              </p:nvSpPr>
              <p:spPr>
                <a:xfrm>
                  <a:off x="8011358" y="3455660"/>
                  <a:ext cx="320923" cy="400110"/>
                </a:xfrm>
                <a:prstGeom prst="rect">
                  <a:avLst/>
                </a:prstGeom>
                <a:noFill/>
              </p:spPr>
              <p:txBody>
                <a:bodyPr wrap="none" rtlCol="0">
                  <a:spAutoFit/>
                </a:bodyPr>
                <a:lstStyle/>
                <a:p>
                  <a:r>
                    <a:rPr lang="el-GR" sz="2000" dirty="0" smtClean="0"/>
                    <a:t>θ</a:t>
                  </a:r>
                  <a:endParaRPr lang="en-US" sz="2000" dirty="0"/>
                </a:p>
              </p:txBody>
            </p:sp>
            <p:cxnSp>
              <p:nvCxnSpPr>
                <p:cNvPr id="167" name="Straight Connector 166"/>
                <p:cNvCxnSpPr/>
                <p:nvPr/>
              </p:nvCxnSpPr>
              <p:spPr>
                <a:xfrm flipV="1">
                  <a:off x="8535111" y="4874301"/>
                  <a:ext cx="371846" cy="2"/>
                </a:xfrm>
                <a:prstGeom prst="line">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8" name="TextBox 167"/>
                    <p:cNvSpPr txBox="1"/>
                    <p:nvPr/>
                  </p:nvSpPr>
                  <p:spPr>
                    <a:xfrm>
                      <a:off x="8721033" y="4346758"/>
                      <a:ext cx="38638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000" i="1" smtClean="0">
                                    <a:latin typeface="Cambria Math"/>
                                  </a:rPr>
                                </m:ctrlPr>
                              </m:accPr>
                              <m:e>
                                <m:r>
                                  <a:rPr lang="en-US" sz="2000" b="0" i="1" smtClean="0">
                                    <a:latin typeface="Cambria Math"/>
                                  </a:rPr>
                                  <m:t>𝑥</m:t>
                                </m:r>
                              </m:e>
                            </m:acc>
                          </m:oMath>
                        </m:oMathPara>
                      </a14:m>
                      <a:endParaRPr lang="en-US" sz="2000" dirty="0"/>
                    </a:p>
                  </p:txBody>
                </p:sp>
              </mc:Choice>
              <mc:Fallback xmlns="">
                <p:sp>
                  <p:nvSpPr>
                    <p:cNvPr id="39" name="TextBox 38"/>
                    <p:cNvSpPr txBox="1">
                      <a:spLocks noRot="1" noChangeAspect="1" noMove="1" noResize="1" noEditPoints="1" noAdjustHandles="1" noChangeArrowheads="1" noChangeShapeType="1" noTextEdit="1"/>
                    </p:cNvSpPr>
                    <p:nvPr/>
                  </p:nvSpPr>
                  <p:spPr>
                    <a:xfrm>
                      <a:off x="8721033" y="4346758"/>
                      <a:ext cx="386388" cy="400110"/>
                    </a:xfrm>
                    <a:prstGeom prst="rect">
                      <a:avLst/>
                    </a:prstGeom>
                    <a:blipFill rotWithShape="1">
                      <a:blip r:embed="rId4"/>
                      <a:stretch>
                        <a:fillRect r="-30612" b="-5556"/>
                      </a:stretch>
                    </a:blipFill>
                  </p:spPr>
                  <p:txBody>
                    <a:bodyPr/>
                    <a:lstStyle/>
                    <a:p>
                      <a:r>
                        <a:rPr lang="en-US">
                          <a:noFill/>
                        </a:rPr>
                        <a:t> </a:t>
                      </a:r>
                    </a:p>
                  </p:txBody>
                </p:sp>
              </mc:Fallback>
            </mc:AlternateContent>
            <p:sp>
              <p:nvSpPr>
                <p:cNvPr id="169" name="Oval 168"/>
                <p:cNvSpPr/>
                <p:nvPr/>
              </p:nvSpPr>
              <p:spPr>
                <a:xfrm>
                  <a:off x="8351520" y="3380991"/>
                  <a:ext cx="201416" cy="19278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nvGrpSpPr>
            <p:cNvPr id="170" name="Group 169"/>
            <p:cNvGrpSpPr/>
            <p:nvPr/>
          </p:nvGrpSpPr>
          <p:grpSpPr>
            <a:xfrm>
              <a:off x="448907" y="11067891"/>
              <a:ext cx="7260760" cy="2495709"/>
              <a:chOff x="296507" y="1228584"/>
              <a:chExt cx="7260760" cy="2495709"/>
            </a:xfrm>
          </p:grpSpPr>
          <p:sp>
            <p:nvSpPr>
              <p:cNvPr id="171" name="Rectangle 170"/>
              <p:cNvSpPr/>
              <p:nvPr/>
            </p:nvSpPr>
            <p:spPr>
              <a:xfrm>
                <a:off x="296507" y="1228584"/>
                <a:ext cx="5155892" cy="20701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rPr>
                  <a:t>FPGA (Altera  </a:t>
                </a:r>
              </a:p>
              <a:p>
                <a:r>
                  <a:rPr lang="en-US" sz="2000" dirty="0" smtClean="0">
                    <a:solidFill>
                      <a:schemeClr val="tx1"/>
                    </a:solidFill>
                  </a:rPr>
                  <a:t>Cyclone III  EP3C25F256)</a:t>
                </a:r>
                <a:endParaRPr lang="en-US" sz="2000" dirty="0">
                  <a:solidFill>
                    <a:schemeClr val="tx1"/>
                  </a:solidFill>
                </a:endParaRPr>
              </a:p>
            </p:txBody>
          </p:sp>
          <p:sp>
            <p:nvSpPr>
              <p:cNvPr id="172" name="Rectangle 171"/>
              <p:cNvSpPr/>
              <p:nvPr/>
            </p:nvSpPr>
            <p:spPr>
              <a:xfrm>
                <a:off x="464695" y="2092064"/>
                <a:ext cx="3083203" cy="6429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Processor (NIOS II)</a:t>
                </a:r>
                <a:endParaRPr lang="en-US" sz="2000" dirty="0">
                  <a:solidFill>
                    <a:schemeClr val="tx1"/>
                  </a:solidFill>
                </a:endParaRPr>
              </a:p>
            </p:txBody>
          </p:sp>
          <p:sp>
            <p:nvSpPr>
              <p:cNvPr id="173" name="Rectangle 172"/>
              <p:cNvSpPr/>
              <p:nvPr/>
            </p:nvSpPr>
            <p:spPr>
              <a:xfrm>
                <a:off x="3645073" y="2700524"/>
                <a:ext cx="982405" cy="4718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Profiler</a:t>
                </a:r>
                <a:endParaRPr lang="en-US" sz="2000" dirty="0">
                  <a:solidFill>
                    <a:schemeClr val="tx1"/>
                  </a:solidFill>
                </a:endParaRPr>
              </a:p>
            </p:txBody>
          </p:sp>
          <p:sp>
            <p:nvSpPr>
              <p:cNvPr id="174" name="Rectangle 173"/>
              <p:cNvSpPr/>
              <p:nvPr/>
            </p:nvSpPr>
            <p:spPr>
              <a:xfrm>
                <a:off x="4627478" y="2192426"/>
                <a:ext cx="717956" cy="4422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smtClean="0">
                    <a:solidFill>
                      <a:schemeClr val="tx1"/>
                    </a:solidFill>
                  </a:rPr>
                  <a:t>PoC</a:t>
                </a:r>
                <a:endParaRPr lang="en-US" sz="2000" dirty="0">
                  <a:solidFill>
                    <a:schemeClr val="tx1"/>
                  </a:solidFill>
                </a:endParaRPr>
              </a:p>
            </p:txBody>
          </p:sp>
          <p:cxnSp>
            <p:nvCxnSpPr>
              <p:cNvPr id="175" name="Straight Arrow Connector 174"/>
              <p:cNvCxnSpPr/>
              <p:nvPr/>
            </p:nvCxnSpPr>
            <p:spPr>
              <a:xfrm>
                <a:off x="3560678" y="2249614"/>
                <a:ext cx="1059635" cy="1"/>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76" name="Elbow Connector 175"/>
              <p:cNvCxnSpPr>
                <a:stCxn id="172" idx="2"/>
              </p:cNvCxnSpPr>
              <p:nvPr/>
            </p:nvCxnSpPr>
            <p:spPr>
              <a:xfrm rot="16200000" flipH="1">
                <a:off x="1741430" y="2999869"/>
                <a:ext cx="733816" cy="204082"/>
              </a:xfrm>
              <a:prstGeom prst="bentConnector3">
                <a:avLst>
                  <a:gd name="adj1" fmla="val 99844"/>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7" name="Straight Arrow Connector 176"/>
              <p:cNvCxnSpPr/>
              <p:nvPr/>
            </p:nvCxnSpPr>
            <p:spPr>
              <a:xfrm>
                <a:off x="3859599" y="2409471"/>
                <a:ext cx="1" cy="291053"/>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8" name="Straight Arrow Connector 177"/>
              <p:cNvCxnSpPr/>
              <p:nvPr/>
            </p:nvCxnSpPr>
            <p:spPr>
              <a:xfrm>
                <a:off x="3573458" y="2402014"/>
                <a:ext cx="1059635" cy="1"/>
              </a:xfrm>
              <a:prstGeom prst="straightConnector1">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79" name="Straight Arrow Connector 178"/>
              <p:cNvCxnSpPr/>
              <p:nvPr/>
            </p:nvCxnSpPr>
            <p:spPr>
              <a:xfrm>
                <a:off x="4316798" y="2249614"/>
                <a:ext cx="1" cy="443453"/>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80" name="Elbow Connector 179"/>
              <p:cNvCxnSpPr>
                <a:stCxn id="173" idx="2"/>
              </p:cNvCxnSpPr>
              <p:nvPr/>
            </p:nvCxnSpPr>
            <p:spPr>
              <a:xfrm rot="16200000" flipH="1">
                <a:off x="4610884" y="2697752"/>
                <a:ext cx="366906" cy="1316122"/>
              </a:xfrm>
              <a:prstGeom prst="bentConnector2">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81" name="Rectangle 180"/>
              <p:cNvSpPr/>
              <p:nvPr/>
            </p:nvSpPr>
            <p:spPr>
              <a:xfrm>
                <a:off x="5516324" y="3308794"/>
                <a:ext cx="2040943" cy="400110"/>
              </a:xfrm>
              <a:prstGeom prst="rect">
                <a:avLst/>
              </a:prstGeom>
            </p:spPr>
            <p:txBody>
              <a:bodyPr wrap="none">
                <a:spAutoFit/>
              </a:bodyPr>
              <a:lstStyle/>
              <a:p>
                <a:r>
                  <a:rPr lang="en-US" sz="2000" dirty="0" smtClean="0"/>
                  <a:t>Profiling Data Out</a:t>
                </a:r>
                <a:endParaRPr lang="en-US" sz="2000" dirty="0"/>
              </a:p>
            </p:txBody>
          </p:sp>
          <p:sp>
            <p:nvSpPr>
              <p:cNvPr id="182" name="Rectangle 181"/>
              <p:cNvSpPr/>
              <p:nvPr/>
            </p:nvSpPr>
            <p:spPr>
              <a:xfrm>
                <a:off x="2259263" y="3324183"/>
                <a:ext cx="1439305" cy="400110"/>
              </a:xfrm>
              <a:prstGeom prst="rect">
                <a:avLst/>
              </a:prstGeom>
            </p:spPr>
            <p:txBody>
              <a:bodyPr wrap="none">
                <a:spAutoFit/>
              </a:bodyPr>
              <a:lstStyle/>
              <a:p>
                <a:r>
                  <a:rPr lang="en-US" sz="2000" dirty="0" smtClean="0"/>
                  <a:t>PC interface</a:t>
                </a:r>
                <a:endParaRPr lang="en-US" sz="2000" dirty="0"/>
              </a:p>
            </p:txBody>
          </p:sp>
        </p:grpSp>
        <p:sp>
          <p:nvSpPr>
            <p:cNvPr id="183" name="Rectangle 182"/>
            <p:cNvSpPr/>
            <p:nvPr/>
          </p:nvSpPr>
          <p:spPr>
            <a:xfrm>
              <a:off x="5786134" y="10997014"/>
              <a:ext cx="1976438" cy="923330"/>
            </a:xfrm>
            <a:prstGeom prst="rect">
              <a:avLst/>
            </a:prstGeom>
          </p:spPr>
          <p:txBody>
            <a:bodyPr wrap="none">
              <a:spAutoFit/>
            </a:bodyPr>
            <a:lstStyle/>
            <a:p>
              <a:r>
                <a:rPr lang="en-US" dirty="0" smtClean="0"/>
                <a:t>Inverted Pendulum</a:t>
              </a:r>
            </a:p>
            <a:p>
              <a:r>
                <a:rPr lang="en-US" dirty="0" smtClean="0"/>
                <a:t>State-space model </a:t>
              </a:r>
            </a:p>
            <a:p>
              <a:r>
                <a:rPr lang="en-US" dirty="0" smtClean="0"/>
                <a:t>ported to </a:t>
              </a:r>
              <a:r>
                <a:rPr lang="en-US" dirty="0" err="1" smtClean="0"/>
                <a:t>PoC</a:t>
              </a:r>
              <a:endParaRPr lang="en-US" dirty="0"/>
            </a:p>
          </p:txBody>
        </p:sp>
      </p:grpSp>
    </p:spTree>
    <p:extLst>
      <p:ext uri="{BB962C8B-B14F-4D97-AF65-F5344CB8AC3E}">
        <p14:creationId xmlns:p14="http://schemas.microsoft.com/office/powerpoint/2010/main" val="40808843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53" presetClass="entr" presetSubtype="16" fill="hold" grpId="1"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2" nodeType="clickEffect">
                                  <p:stCondLst>
                                    <p:cond delay="0"/>
                                  </p:stCondLst>
                                  <p:childTnLst>
                                    <p:set>
                                      <p:cBhvr>
                                        <p:cTn id="33" dur="1" fill="hold">
                                          <p:stCondLst>
                                            <p:cond delay="0"/>
                                          </p:stCondLst>
                                        </p:cTn>
                                        <p:tgtEl>
                                          <p:spTgt spid="13"/>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35"/>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16"/>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4"/>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36"/>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9"/>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0"/>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11"/>
                                        </p:tgtEl>
                                        <p:attrNameLst>
                                          <p:attrName>style.visibility</p:attrName>
                                        </p:attrNameLst>
                                      </p:cBhvr>
                                      <p:to>
                                        <p:strVal val="hidden"/>
                                      </p:to>
                                    </p:set>
                                  </p:childTnLst>
                                </p:cTn>
                              </p:par>
                              <p:par>
                                <p:cTn id="48" presetID="1" presetClass="exit"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hidden"/>
                                      </p:to>
                                    </p:set>
                                  </p:childTnLst>
                                </p:cTn>
                              </p:par>
                              <p:par>
                                <p:cTn id="50" presetID="1" presetClass="entr" presetSubtype="0" fill="hold" nodeType="withEffect">
                                  <p:stCondLst>
                                    <p:cond delay="0"/>
                                  </p:stCondLst>
                                  <p:childTnLst>
                                    <p:set>
                                      <p:cBhvr>
                                        <p:cTn id="51" dur="1" fill="hold">
                                          <p:stCondLst>
                                            <p:cond delay="0"/>
                                          </p:stCondLst>
                                        </p:cTn>
                                        <p:tgtEl>
                                          <p:spTgt spid="184"/>
                                        </p:tgtEl>
                                        <p:attrNameLst>
                                          <p:attrName>style.visibility</p:attrName>
                                        </p:attrNameLst>
                                      </p:cBhvr>
                                      <p:to>
                                        <p:strVal val="visible"/>
                                      </p:to>
                                    </p:set>
                                  </p:childTnLst>
                                </p:cTn>
                              </p:par>
                            </p:childTnLst>
                          </p:cTn>
                        </p:par>
                        <p:par>
                          <p:cTn id="52" fill="hold">
                            <p:stCondLst>
                              <p:cond delay="0"/>
                            </p:stCondLst>
                            <p:childTnLst>
                              <p:par>
                                <p:cTn id="53" presetID="42" presetClass="path" presetSubtype="0" accel="50000" decel="50000" fill="hold" nodeType="afterEffect">
                                  <p:stCondLst>
                                    <p:cond delay="0"/>
                                  </p:stCondLst>
                                  <p:childTnLst>
                                    <p:animMotion origin="layout" path="M 0 -4.50867E-6 L 0.00625 0.46613 " pathEditMode="relative" rAng="0" ptsTypes="AA">
                                      <p:cBhvr>
                                        <p:cTn id="54" dur="2000" fill="hold"/>
                                        <p:tgtEl>
                                          <p:spTgt spid="184"/>
                                        </p:tgtEl>
                                        <p:attrNameLst>
                                          <p:attrName>ppt_x</p:attrName>
                                          <p:attrName>ppt_y</p:attrName>
                                        </p:attrNameLst>
                                      </p:cBhvr>
                                      <p:rCtr x="313" y="23306"/>
                                    </p:animMotion>
                                  </p:childTnLst>
                                </p:cTn>
                              </p:par>
                              <p:par>
                                <p:cTn id="55" presetID="10" presetClass="exit" presetSubtype="0" fill="hold" grpId="0" nodeType="withEffect">
                                  <p:stCondLst>
                                    <p:cond delay="0"/>
                                  </p:stCondLst>
                                  <p:childTnLst>
                                    <p:animEffect transition="out" filter="fade">
                                      <p:cBhvr>
                                        <p:cTn id="56" dur="500"/>
                                        <p:tgtEl>
                                          <p:spTgt spid="2"/>
                                        </p:tgtEl>
                                      </p:cBhvr>
                                    </p:animEffect>
                                    <p:set>
                                      <p:cBhvr>
                                        <p:cTn id="57" dur="1" fill="hold">
                                          <p:stCondLst>
                                            <p:cond delay="499"/>
                                          </p:stCondLst>
                                        </p:cTn>
                                        <p:tgtEl>
                                          <p:spTgt spid="2"/>
                                        </p:tgtEl>
                                        <p:attrNameLst>
                                          <p:attrName>style.visibility</p:attrName>
                                        </p:attrNameLst>
                                      </p:cBhvr>
                                      <p:to>
                                        <p:strVal val="hidden"/>
                                      </p:to>
                                    </p:set>
                                  </p:childTnLst>
                                </p:cTn>
                              </p:par>
                              <p:par>
                                <p:cTn id="58" presetID="10" presetClass="entr" presetSubtype="0" fill="hold" nodeType="withEffect">
                                  <p:stCondLst>
                                    <p:cond delay="170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1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13" grpId="1" animBg="1"/>
      <p:bldP spid="13" grpId="2" animBg="1"/>
      <p:bldP spid="14" grpId="0" animBg="1"/>
      <p:bldP spid="14" grpId="1" animBg="1"/>
      <p:bldP spid="17" grpId="0"/>
      <p:bldP spid="36" grpId="0"/>
      <p:bldP spid="36" grpId="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4.4|91.9"/>
</p:tagLst>
</file>

<file path=ppt/tags/tag2.xml><?xml version="1.0" encoding="utf-8"?>
<p:tagLst xmlns:a="http://schemas.openxmlformats.org/drawingml/2006/main" xmlns:r="http://schemas.openxmlformats.org/officeDocument/2006/relationships" xmlns:p="http://schemas.openxmlformats.org/presentationml/2006/main">
  <p:tag name="TIMING" val="|83|2|2|6.6|5.7|9.8|11.1|0.9|5.3|5.7|5|3.9|9.8|1.5"/>
</p:tagLst>
</file>

<file path=ppt/theme/theme1.xml><?xml version="1.0" encoding="utf-8"?>
<a:theme xmlns:a="http://schemas.openxmlformats.org/drawingml/2006/main" name="ipoint-video">
  <a:themeElements>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ipoint-vid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point-vide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int-vide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int-vide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int-vide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int-vide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int-vide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int-vide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point-video">
  <a:themeElements>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ipoint-vid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chemeClr val="tx1"/>
          </a:solidFill>
          <a:tailEnd type="triangle"/>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381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ipoint-vide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int-vide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int-vide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int-vide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int-vide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int-vide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int-vide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4955</TotalTime>
  <Words>2707</Words>
  <Application>Microsoft Office PowerPoint</Application>
  <PresentationFormat>On-screen Show (4:3)</PresentationFormat>
  <Paragraphs>452</Paragraphs>
  <Slides>25</Slides>
  <Notes>5</Notes>
  <HiddenSlides>0</HiddenSlides>
  <MMClips>3</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ipoint-video</vt:lpstr>
      <vt:lpstr>1_ipoint-video</vt:lpstr>
      <vt:lpstr>PowerPoint Presentation</vt:lpstr>
      <vt:lpstr>Overview  </vt:lpstr>
      <vt:lpstr>Approach and Methods  </vt:lpstr>
      <vt:lpstr>Performance Metrics for Evaluation  </vt:lpstr>
      <vt:lpstr>Quadrotor Platform</vt:lpstr>
      <vt:lpstr>Multilayer PID Control of Quadrotor</vt:lpstr>
      <vt:lpstr>LQR Control of Quadrotor</vt:lpstr>
      <vt:lpstr>Dynamic Data Structures  </vt:lpstr>
      <vt:lpstr>Priority Queue</vt:lpstr>
      <vt:lpstr>PowerPoint Presentation</vt:lpstr>
      <vt:lpstr>PowerPoint Presentation</vt:lpstr>
      <vt:lpstr>SW/HW Hybrid Priority Queue</vt:lpstr>
      <vt:lpstr>Hybrid Priority Queue</vt:lpstr>
      <vt:lpstr>PowerPoint Presentation</vt:lpstr>
      <vt:lpstr>PowerPoint Presentation</vt:lpstr>
      <vt:lpstr>PowerPoint Presentation</vt:lpstr>
      <vt:lpstr>Hybrid – Scheduler Performance</vt:lpstr>
      <vt:lpstr>Hybrid – Scheduler Predictability</vt:lpstr>
      <vt:lpstr>Adaptation between AVL &amp; Red-Black Trees</vt:lpstr>
      <vt:lpstr>Red-black to AVL using medians</vt:lpstr>
      <vt:lpstr>Results</vt:lpstr>
      <vt:lpstr>Results</vt:lpstr>
      <vt:lpstr>Heterogeneous Mixed Critical Platforms</vt:lpstr>
      <vt:lpstr>Work in progress &amp; Future goals</vt:lpstr>
      <vt:lpstr>Plant-on-Chip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Name: Group #1</dc:title>
  <dc:creator>cnelson</dc:creator>
  <cp:lastModifiedBy>phjones</cp:lastModifiedBy>
  <cp:revision>310</cp:revision>
  <dcterms:created xsi:type="dcterms:W3CDTF">2012-01-19T19:00:47Z</dcterms:created>
  <dcterms:modified xsi:type="dcterms:W3CDTF">2014-10-14T17:31:39Z</dcterms:modified>
</cp:coreProperties>
</file>