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Default Extension="AVI" ContentType="video/avi"/>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2" r:id="rId1"/>
    <p:sldMasterId id="2147483784" r:id="rId2"/>
  </p:sldMasterIdLst>
  <p:notesMasterIdLst>
    <p:notesMasterId r:id="rId26"/>
  </p:notesMasterIdLst>
  <p:handoutMasterIdLst>
    <p:handoutMasterId r:id="rId27"/>
  </p:handoutMasterIdLst>
  <p:sldIdLst>
    <p:sldId id="334" r:id="rId3"/>
    <p:sldId id="293" r:id="rId4"/>
    <p:sldId id="295" r:id="rId5"/>
    <p:sldId id="298" r:id="rId6"/>
    <p:sldId id="326" r:id="rId7"/>
    <p:sldId id="332" r:id="rId8"/>
    <p:sldId id="327" r:id="rId9"/>
    <p:sldId id="299" r:id="rId10"/>
    <p:sldId id="328" r:id="rId11"/>
    <p:sldId id="330" r:id="rId12"/>
    <p:sldId id="321" r:id="rId13"/>
    <p:sldId id="335" r:id="rId14"/>
    <p:sldId id="336" r:id="rId15"/>
    <p:sldId id="338" r:id="rId16"/>
    <p:sldId id="339" r:id="rId17"/>
    <p:sldId id="347" r:id="rId18"/>
    <p:sldId id="340" r:id="rId19"/>
    <p:sldId id="341" r:id="rId20"/>
    <p:sldId id="342" r:id="rId21"/>
    <p:sldId id="343" r:id="rId22"/>
    <p:sldId id="344" r:id="rId23"/>
    <p:sldId id="345" r:id="rId24"/>
    <p:sldId id="346"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028" autoAdjust="0"/>
  </p:normalViewPr>
  <p:slideViewPr>
    <p:cSldViewPr>
      <p:cViewPr>
        <p:scale>
          <a:sx n="80" d="100"/>
          <a:sy n="80" d="100"/>
        </p:scale>
        <p:origin x="-130" y="9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67" d="100"/>
          <a:sy n="67" d="100"/>
        </p:scale>
        <p:origin x="-3168" y="-8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D21466F-F75C-4ED9-A4E3-89DBEB3C8B34}" type="datetimeFigureOut">
              <a:rPr lang="en-US" smtClean="0"/>
              <a:t>10/14/2014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F4EE50F-080D-4797-BFFC-27A15BE96C6F}" type="slidenum">
              <a:rPr lang="en-US" smtClean="0"/>
              <a:t>‹#›</a:t>
            </a:fld>
            <a:endParaRPr lang="en-US"/>
          </a:p>
        </p:txBody>
      </p:sp>
    </p:spTree>
    <p:extLst>
      <p:ext uri="{BB962C8B-B14F-4D97-AF65-F5344CB8AC3E}">
        <p14:creationId xmlns:p14="http://schemas.microsoft.com/office/powerpoint/2010/main" val="30285794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505DAC27-694F-4512-B771-BD1DC4AB863B}" type="datetimeFigureOut">
              <a:rPr lang="en-US"/>
              <a:pPr>
                <a:defRPr/>
              </a:pPr>
              <a:t>10/14/2014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9DC50972-9897-4F42-B734-3C06FD2289E5}" type="slidenum">
              <a:rPr lang="en-US"/>
              <a:pPr>
                <a:defRPr/>
              </a:pPr>
              <a:t>‹#›</a:t>
            </a:fld>
            <a:endParaRPr lang="en-US"/>
          </a:p>
        </p:txBody>
      </p:sp>
    </p:spTree>
    <p:extLst>
      <p:ext uri="{BB962C8B-B14F-4D97-AF65-F5344CB8AC3E}">
        <p14:creationId xmlns:p14="http://schemas.microsoft.com/office/powerpoint/2010/main" val="5994767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smtClean="0"/>
              <a:t>This project focuses on the design of an adaptable computing infrastructure to support DDDAS systems in the context of Unmanned Aerial</a:t>
            </a:r>
            <a:r>
              <a:rPr lang="en-US" baseline="0" dirty="0" smtClean="0"/>
              <a:t> Vehicles (UAVs).  A unifying theme that drives our research is the concept of responding and adapting to surprise.  Some examples of surprise are:  1) in flight changes in mission objectives,  2) unexpected encounters with friends or foes, and 3) changes in the environment.   Two examples of environmental changes could be a chipped blade (which changes the dynamics of the UAV), or unexpected turbulence.</a:t>
            </a:r>
          </a:p>
          <a:p>
            <a:pPr marL="228600" indent="-228600">
              <a:buAutoNum type="arabicParenR"/>
            </a:pPr>
            <a:endParaRPr lang="en-US" baseline="0" dirty="0" smtClean="0"/>
          </a:p>
          <a:p>
            <a:pPr marL="228600" indent="-228600">
              <a:buAutoNum type="arabicParenR"/>
            </a:pPr>
            <a:r>
              <a:rPr lang="en-US" baseline="0" dirty="0" smtClean="0"/>
              <a:t>In support of responding to surprise, research is being pursued to allow elements of the computing platform to adapt to the system or tasks moving between different modalities (e.g. real-time, high-performance, small-footprint, Energy-conserving).</a:t>
            </a:r>
          </a:p>
          <a:p>
            <a:pPr marL="228600" indent="-228600">
              <a:buAutoNum type="arabicParenR"/>
            </a:pPr>
            <a:endParaRPr lang="en-US" baseline="0" dirty="0" smtClean="0"/>
          </a:p>
          <a:p>
            <a:pPr marL="228600" indent="-228600">
              <a:buAutoNum type="arabicParenR"/>
            </a:pPr>
            <a:r>
              <a:rPr lang="en-US" baseline="0" dirty="0" smtClean="0"/>
              <a:t>Key areas of focus that support adaptation to surprise and changing modalities are:</a:t>
            </a:r>
          </a:p>
          <a:p>
            <a:pPr marL="685800" lvl="1" indent="-228600">
              <a:buAutoNum type="alphaLcParenR"/>
            </a:pPr>
            <a:r>
              <a:rPr lang="en-US" b="1" u="sng" baseline="0" dirty="0" smtClean="0"/>
              <a:t>Data structures that span HW/SW boundaries</a:t>
            </a:r>
            <a:r>
              <a:rPr lang="en-US" baseline="0" dirty="0" smtClean="0"/>
              <a:t>: In this area we are exploring SW data structures that can dynamically change their internal makeup to best suite a task’s current modality (e.g. maximizing average throughput when in high-performance mode, or bounding worst-case access time when in a real-time mode), or migrating their storage and operators between SW/HW boundaries to improve performance and/or improve predictability.</a:t>
            </a:r>
          </a:p>
          <a:p>
            <a:pPr marL="685800" lvl="1" indent="-228600">
              <a:buAutoNum type="alphaLcParenR"/>
            </a:pPr>
            <a:r>
              <a:rPr lang="en-US" b="1" u="sng" dirty="0" smtClean="0"/>
              <a:t>Instruction</a:t>
            </a:r>
            <a:r>
              <a:rPr lang="en-US" b="1" u="sng" baseline="0" dirty="0" smtClean="0"/>
              <a:t> Set Architecture (ISA) extensions and hardware support:  </a:t>
            </a:r>
            <a:r>
              <a:rPr lang="en-US" baseline="0" dirty="0" smtClean="0"/>
              <a:t>This area focuses on the design and evaluation of specialized hardware to support common tasks that can be found in UAV applications (e.g. sensor acquisition/processing, issuing actuator commands, signal processing, vehicle controller logic) for the purpose of increased computational efficiency (explicitly exploiting concurrency) and/or enforcing guarantees on task behavior (e.g. tight bounds on execution variation, guarantees on resources availability) </a:t>
            </a:r>
          </a:p>
          <a:p>
            <a:pPr marL="685800" lvl="1" indent="-228600">
              <a:buAutoNum type="alphaLcParenR"/>
            </a:pPr>
            <a:r>
              <a:rPr lang="en-US" b="1" u="sng" baseline="0" dirty="0" smtClean="0"/>
              <a:t>Establishing performance metrics:  </a:t>
            </a:r>
            <a:r>
              <a:rPr lang="en-US" baseline="0" dirty="0" smtClean="0"/>
              <a:t>i) tolerance of vehicle stability to jitter in its control loop,  ii) overheads associated with dynamically morphing data structures or migrating them across SW/HW boundaries.</a:t>
            </a:r>
            <a:endParaRPr lang="en-US" dirty="0" smtClean="0"/>
          </a:p>
        </p:txBody>
      </p:sp>
      <p:sp>
        <p:nvSpPr>
          <p:cNvPr id="4" name="Slide Number Placeholder 3"/>
          <p:cNvSpPr>
            <a:spLocks noGrp="1"/>
          </p:cNvSpPr>
          <p:nvPr>
            <p:ph type="sldNum" sz="quarter" idx="10"/>
          </p:nvPr>
        </p:nvSpPr>
        <p:spPr/>
        <p:txBody>
          <a:bodyPr/>
          <a:lstStyle/>
          <a:p>
            <a:pPr>
              <a:defRPr/>
            </a:pPr>
            <a:fld id="{9DC50972-9897-4F42-B734-3C06FD2289E5}" type="slidenum">
              <a:rPr lang="en-US" smtClean="0"/>
              <a:pPr>
                <a:defRPr/>
              </a:pPr>
              <a:t>2</a:t>
            </a:fld>
            <a:endParaRPr lang="en-US"/>
          </a:p>
        </p:txBody>
      </p:sp>
    </p:spTree>
    <p:extLst>
      <p:ext uri="{BB962C8B-B14F-4D97-AF65-F5344CB8AC3E}">
        <p14:creationId xmlns:p14="http://schemas.microsoft.com/office/powerpoint/2010/main" val="2266406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a:t>
            </a:r>
            <a:r>
              <a:rPr lang="en-US" baseline="0" dirty="0" smtClean="0"/>
              <a:t> illustrates at a high level the approach this project is taking</a:t>
            </a:r>
          </a:p>
          <a:p>
            <a:endParaRPr lang="en-US" baseline="0" dirty="0" smtClean="0"/>
          </a:p>
          <a:p>
            <a:pPr marL="228600" indent="-228600">
              <a:buAutoNum type="arabicParenR"/>
            </a:pPr>
            <a:r>
              <a:rPr lang="en-US" b="1" u="sng" baseline="0" dirty="0" smtClean="0"/>
              <a:t>Developing “surprise” scenarios”: </a:t>
            </a:r>
            <a:r>
              <a:rPr lang="en-US" baseline="0" dirty="0" smtClean="0"/>
              <a:t> To evaluate our mechanisms that support DDDAS type applications, we use scenarios to construct system workloads.  Three example small-UAV-based scenarios are:</a:t>
            </a:r>
          </a:p>
          <a:p>
            <a:pPr marL="685800" lvl="1" indent="-228600">
              <a:buAutoNum type="alphaLcParenR"/>
            </a:pPr>
            <a:r>
              <a:rPr lang="en-US" baseline="0" dirty="0" smtClean="0"/>
              <a:t>Unexpected turbulence occurring due to gusting winds.</a:t>
            </a:r>
          </a:p>
          <a:p>
            <a:pPr marL="685800" lvl="1" indent="-228600">
              <a:buAutoNum type="alphaLcParenR"/>
            </a:pPr>
            <a:r>
              <a:rPr lang="en-US" baseline="0" dirty="0" smtClean="0"/>
              <a:t>The vehicle undergoing a change in its physical dynamics (e.g. a blade chipping causing increased vehicle vibrations)</a:t>
            </a:r>
          </a:p>
          <a:p>
            <a:pPr marL="685800" lvl="1" indent="-228600">
              <a:buAutoNum type="alphaLcParenR"/>
            </a:pPr>
            <a:r>
              <a:rPr lang="en-US" baseline="0" dirty="0" smtClean="0"/>
              <a:t>The vehicle entering an area of unexpected electromagnet interference (e.g. lightning strikes or getting close to large metallic objects) that interfere with certain sensors (e.g. magnetometers used for determining direction)</a:t>
            </a:r>
          </a:p>
          <a:p>
            <a:pPr marL="457200" lvl="1" indent="0">
              <a:buNone/>
            </a:pPr>
            <a:endParaRPr lang="en-US" baseline="0" dirty="0" smtClean="0"/>
          </a:p>
          <a:p>
            <a:pPr marL="228600" lvl="0" indent="-228600">
              <a:buAutoNum type="arabicParenR"/>
            </a:pPr>
            <a:r>
              <a:rPr lang="en-US" b="1" u="sng" baseline="0" dirty="0" smtClean="0"/>
              <a:t>Mapping UAV to a simplified vehicle model:</a:t>
            </a:r>
            <a:r>
              <a:rPr lang="en-US" baseline="0" dirty="0" smtClean="0"/>
              <a:t> For initial experimentation and evaluation, a standard simple inverted pendulum on a cart serves as a MATLAB/Simulink </a:t>
            </a:r>
            <a:r>
              <a:rPr lang="en-US" baseline="0" dirty="0" err="1" smtClean="0"/>
              <a:t>testbed</a:t>
            </a:r>
            <a:r>
              <a:rPr lang="en-US" baseline="0" dirty="0" smtClean="0"/>
              <a:t> for implementing our representative “surprise” scenarios.  </a:t>
            </a:r>
          </a:p>
          <a:p>
            <a:pPr marL="685800" lvl="1" indent="-228600">
              <a:buAutoNum type="alphaLcParenR"/>
            </a:pPr>
            <a:r>
              <a:rPr lang="en-US" baseline="0" dirty="0" smtClean="0"/>
              <a:t>This allows the opportunity to focus on the design and behavior of our dynamic data structures and DDDAS support mechanisms on a relatively simple vehicle model and controller, before applying them to more complex UAV models and controllers.</a:t>
            </a:r>
          </a:p>
          <a:p>
            <a:pPr marL="685800" lvl="1" indent="-228600">
              <a:buAutoNum type="alphaLcParenR"/>
            </a:pPr>
            <a:r>
              <a:rPr lang="en-US" baseline="0" dirty="0" smtClean="0"/>
              <a:t>Initial application of our techniques to a simple vehicle model allows us to build intuition on the interactions between our computing mechanisms, sensor behavior, and vehicle dynamics that will help guide our analysis as we move into using the more complex UAV models</a:t>
            </a:r>
          </a:p>
          <a:p>
            <a:pPr marL="685800" lvl="1" indent="-228600">
              <a:buAutoNum type="alphaLcParenR"/>
            </a:pPr>
            <a:r>
              <a:rPr lang="en-US" baseline="0" dirty="0" smtClean="0"/>
              <a:t>The MATLAB/Simulink </a:t>
            </a:r>
            <a:r>
              <a:rPr lang="en-US" baseline="0" dirty="0" err="1" smtClean="0"/>
              <a:t>testbed</a:t>
            </a:r>
            <a:r>
              <a:rPr lang="en-US" baseline="0" dirty="0" smtClean="0"/>
              <a:t> is being developed in such a way that the inverted pendulum model and controllers are easily swappable for more advanced vehicle models and controllers.</a:t>
            </a:r>
          </a:p>
          <a:p>
            <a:pPr marL="685800" lvl="1" indent="-228600">
              <a:buAutoNum type="alphaLcParenR"/>
            </a:pPr>
            <a:endParaRPr lang="en-US" baseline="0" dirty="0" smtClean="0"/>
          </a:p>
          <a:p>
            <a:pPr marL="228600" lvl="0" indent="-228600">
              <a:buAutoNum type="arabicParenR"/>
            </a:pPr>
            <a:r>
              <a:rPr lang="en-US" b="1" u="sng" dirty="0" smtClean="0"/>
              <a:t>Development of dynamic HW/SW mechanisms to mitigate impact of surprise:</a:t>
            </a:r>
            <a:r>
              <a:rPr lang="en-US" b="1" u="sng" baseline="0" dirty="0" smtClean="0"/>
              <a:t> </a:t>
            </a:r>
            <a:r>
              <a:rPr lang="en-US" baseline="0" dirty="0" smtClean="0"/>
              <a:t>The mechanisms pursued will allow selected SW and HW resources of the computing platform to dynamically adjust to the needs of the application.</a:t>
            </a:r>
          </a:p>
          <a:p>
            <a:pPr marL="685800" lvl="1" indent="-228600">
              <a:buAutoNum type="alphaLcParenR"/>
            </a:pPr>
            <a:r>
              <a:rPr lang="en-US" baseline="0" dirty="0" smtClean="0"/>
              <a:t>Adapting the storage/functionality of computation to tradeoff resource allocation for computing speed and/or guarantees in computing properties (e.g. throughput vs. deterministic timing). </a:t>
            </a:r>
          </a:p>
          <a:p>
            <a:pPr marL="1200150" lvl="2" indent="-285750">
              <a:buAutoNum type="romanLcParenR"/>
            </a:pPr>
            <a:r>
              <a:rPr lang="en-US" baseline="0" dirty="0" smtClean="0"/>
              <a:t>Placing and managing Priority Queues in SW vs. HW, and potentially migrating between the two.</a:t>
            </a:r>
          </a:p>
          <a:p>
            <a:pPr marL="1200150" lvl="2" indent="-285750">
              <a:buAutoNum type="romanLcParenR"/>
            </a:pPr>
            <a:r>
              <a:rPr lang="en-US" baseline="0" dirty="0" smtClean="0"/>
              <a:t>Migrating between different configurations of trees: e.g. Red-black to AVL.</a:t>
            </a:r>
          </a:p>
          <a:p>
            <a:pPr marL="685800" lvl="1" indent="-228600">
              <a:buAutoNum type="alphaLcParenR"/>
            </a:pPr>
            <a:r>
              <a:rPr lang="en-US" baseline="0" dirty="0" smtClean="0"/>
              <a:t>Using the concept of dynamic stream filters to trade off throughput for accuracy (e.g. filtering data quickly vs. accurately).   </a:t>
            </a:r>
          </a:p>
          <a:p>
            <a:pPr marL="685800" lvl="1" indent="-228600">
              <a:buAutoNum type="alphaLcParenR"/>
            </a:pPr>
            <a:endParaRPr lang="en-US" baseline="0" dirty="0" smtClean="0"/>
          </a:p>
          <a:p>
            <a:pPr marL="228600" lvl="0" indent="-228600">
              <a:buAutoNum type="arabicParenR"/>
            </a:pPr>
            <a:r>
              <a:rPr lang="en-US" b="1" u="sng" baseline="0" dirty="0" smtClean="0"/>
              <a:t>Evaluating DDDAS Application support mechanisms:</a:t>
            </a:r>
          </a:p>
          <a:p>
            <a:pPr marL="457200" lvl="1" indent="0">
              <a:buNone/>
            </a:pPr>
            <a:r>
              <a:rPr lang="en-US" baseline="0" dirty="0" smtClean="0"/>
              <a:t>a) The research will follow an incremental approach for evaluating our DDDAS support mechanisms. Beginning with initial SW and MATLAB/Simulink models, and incrementally moving these models into a prototype of an actual UAV system using an FPGA-based platform to host our DDDAS-centric System-on-Chip architecture.</a:t>
            </a:r>
            <a:endParaRPr lang="en-US" dirty="0"/>
          </a:p>
        </p:txBody>
      </p:sp>
      <p:sp>
        <p:nvSpPr>
          <p:cNvPr id="4" name="Slide Number Placeholder 3"/>
          <p:cNvSpPr>
            <a:spLocks noGrp="1"/>
          </p:cNvSpPr>
          <p:nvPr>
            <p:ph type="sldNum" sz="quarter" idx="10"/>
          </p:nvPr>
        </p:nvSpPr>
        <p:spPr/>
        <p:txBody>
          <a:bodyPr/>
          <a:lstStyle/>
          <a:p>
            <a:pPr>
              <a:defRPr/>
            </a:pPr>
            <a:fld id="{9DC50972-9897-4F42-B734-3C06FD2289E5}" type="slidenum">
              <a:rPr lang="en-US" smtClean="0"/>
              <a:pPr>
                <a:defRPr/>
              </a:pPr>
              <a:t>3</a:t>
            </a:fld>
            <a:endParaRPr lang="en-US"/>
          </a:p>
        </p:txBody>
      </p:sp>
    </p:spTree>
    <p:extLst>
      <p:ext uri="{BB962C8B-B14F-4D97-AF65-F5344CB8AC3E}">
        <p14:creationId xmlns:p14="http://schemas.microsoft.com/office/powerpoint/2010/main" val="2173963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smtClean="0"/>
              <a:t>Metrics are needed that</a:t>
            </a:r>
            <a:r>
              <a:rPr lang="en-US" baseline="0" dirty="0" smtClean="0"/>
              <a:t> can evaluate the symbiotic relationship between data streaming from sensors and how that data is processed.</a:t>
            </a:r>
          </a:p>
          <a:p>
            <a:pPr marL="228600" indent="-228600">
              <a:buAutoNum type="arabicParenR"/>
            </a:pPr>
            <a:endParaRPr lang="en-US" baseline="0" dirty="0" smtClean="0"/>
          </a:p>
          <a:p>
            <a:pPr marL="228600" indent="-228600">
              <a:buAutoNum type="arabicParenR"/>
            </a:pPr>
            <a:r>
              <a:rPr lang="en-US" baseline="0" dirty="0" smtClean="0"/>
              <a:t>An example of using a simplified model (Inverted pendulum on a cart) to gather preliminary data with respect to identifying relevant metrics that map to realistic UAV scenarios, and gaining intuition about these metrics.</a:t>
            </a:r>
          </a:p>
          <a:p>
            <a:pPr marL="228600" indent="-228600">
              <a:buAutoNum type="arabicParenR"/>
            </a:pPr>
            <a:endParaRPr lang="en-US" baseline="0" dirty="0" smtClean="0"/>
          </a:p>
          <a:p>
            <a:pPr marL="228600" indent="-228600">
              <a:buAutoNum type="arabicParenR"/>
            </a:pPr>
            <a:r>
              <a:rPr lang="en-US" baseline="0" dirty="0" smtClean="0"/>
              <a:t>In this case we determine though a MATLB/Simulink simulation the minimum sample rate needed to withstand an emulated 1 N gust of wind that lasts for one second (at time 4 seconds).  We show the behavior of the system at a sample rate just below the minimum required.  Resulting in the Controller almost recovering at 6 seconds, but slowly goes unstable from time 7 to 8 seconds.  The vehicle is trying to maintain a horizontal position of 1 foot. </a:t>
            </a:r>
          </a:p>
          <a:p>
            <a:pPr marL="228600" indent="-228600">
              <a:buAutoNum type="arabicParenR"/>
            </a:pPr>
            <a:endParaRPr lang="en-US" baseline="0" dirty="0" smtClean="0"/>
          </a:p>
          <a:p>
            <a:pPr marL="228600" indent="-228600">
              <a:buAutoNum type="arabicParenR"/>
            </a:pPr>
            <a:r>
              <a:rPr lang="en-US" baseline="0" dirty="0" smtClean="0"/>
              <a:t>Potentially the output streaming from the Controller, or sensors monitoring wind speed, or sensors that can detect a pulse disturbance (e.g. </a:t>
            </a:r>
            <a:r>
              <a:rPr lang="en-US" baseline="0" dirty="0" err="1" smtClean="0"/>
              <a:t>gyo’s</a:t>
            </a:r>
            <a:r>
              <a:rPr lang="en-US" baseline="0" dirty="0" smtClean="0"/>
              <a:t>, accelerometers) on the vehicle could be used as feedback to dynamically adjust the sample rate of sensors (thus increasing computing resources allocation for stabilization) in order to better tolerate surprise disturbances. </a:t>
            </a:r>
            <a:endParaRPr lang="en-US" dirty="0"/>
          </a:p>
        </p:txBody>
      </p:sp>
      <p:sp>
        <p:nvSpPr>
          <p:cNvPr id="4" name="Slide Number Placeholder 3"/>
          <p:cNvSpPr>
            <a:spLocks noGrp="1"/>
          </p:cNvSpPr>
          <p:nvPr>
            <p:ph type="sldNum" sz="quarter" idx="10"/>
          </p:nvPr>
        </p:nvSpPr>
        <p:spPr/>
        <p:txBody>
          <a:bodyPr/>
          <a:lstStyle/>
          <a:p>
            <a:pPr>
              <a:defRPr/>
            </a:pPr>
            <a:fld id="{9DC50972-9897-4F42-B734-3C06FD2289E5}" type="slidenum">
              <a:rPr lang="en-US" smtClean="0"/>
              <a:pPr>
                <a:defRPr/>
              </a:pPr>
              <a:t>4</a:t>
            </a:fld>
            <a:endParaRPr lang="en-US"/>
          </a:p>
        </p:txBody>
      </p:sp>
    </p:spTree>
    <p:extLst>
      <p:ext uri="{BB962C8B-B14F-4D97-AF65-F5344CB8AC3E}">
        <p14:creationId xmlns:p14="http://schemas.microsoft.com/office/powerpoint/2010/main" val="664715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Systems</a:t>
            </a:r>
            <a:r>
              <a:rPr lang="en-US" baseline="0" dirty="0" smtClean="0"/>
              <a:t> authored for DDDAS require data structures that can migrate between modalities in response to planned mission objectives as well as surprise.  We are building on previous work to develop data structures that work well in each modality but that can also migrate between modalities as required.  </a:t>
            </a:r>
          </a:p>
          <a:p>
            <a:endParaRPr lang="en-US" baseline="0" dirty="0" smtClean="0"/>
          </a:p>
          <a:p>
            <a:r>
              <a:rPr lang="en-US" baseline="0" dirty="0" smtClean="0"/>
              <a:t> We are extending our previous work on real-time dictionaries to include storage-frugality and migration between the three modalities shown on this slide.  </a:t>
            </a:r>
          </a:p>
          <a:p>
            <a:endParaRPr lang="en-US" baseline="0" dirty="0" smtClean="0"/>
          </a:p>
          <a:p>
            <a:r>
              <a:rPr lang="en-US" baseline="0" dirty="0" smtClean="0"/>
              <a:t>For the priority queue, we obtain real-time performance by a hardware design consistent with the software/hardware </a:t>
            </a:r>
            <a:r>
              <a:rPr lang="en-US" baseline="0" dirty="0" err="1" smtClean="0"/>
              <a:t>codesign</a:t>
            </a:r>
            <a:r>
              <a:rPr lang="en-US" baseline="0" dirty="0" smtClean="0"/>
              <a:t> nature of our research.  The hardware design is shown on the next slide and we are currently obtaining jitter measurements that compare it with a standard software-only implementation.</a:t>
            </a:r>
          </a:p>
          <a:p>
            <a:endParaRPr lang="en-US" baseline="0" dirty="0" smtClean="0"/>
          </a:p>
          <a:p>
            <a:r>
              <a:rPr lang="en-US" baseline="0" dirty="0" smtClean="0"/>
              <a:t>For ordered sets (i.e., binary search trees), we are developing algorithms that migrate between red-black trees (fairly well balanced) and AVL trees (very well balanced).</a:t>
            </a:r>
          </a:p>
          <a:p>
            <a:endParaRPr lang="en-US" baseline="0" dirty="0" smtClean="0"/>
          </a:p>
          <a:p>
            <a:r>
              <a:rPr lang="en-US" baseline="0" dirty="0" smtClean="0"/>
              <a:t>With these data structure implementations in place, applications that use them can intelligently adapt to evolving conditions and exhibit behaviors beyond what is statically specified prior to mission launch.</a:t>
            </a:r>
            <a:endParaRPr lang="en-US" dirty="0"/>
          </a:p>
        </p:txBody>
      </p:sp>
      <p:sp>
        <p:nvSpPr>
          <p:cNvPr id="4" name="Slide Number Placeholder 3"/>
          <p:cNvSpPr>
            <a:spLocks noGrp="1"/>
          </p:cNvSpPr>
          <p:nvPr>
            <p:ph type="sldNum" sz="quarter" idx="10"/>
          </p:nvPr>
        </p:nvSpPr>
        <p:spPr/>
        <p:txBody>
          <a:bodyPr/>
          <a:lstStyle/>
          <a:p>
            <a:pPr>
              <a:defRPr/>
            </a:pPr>
            <a:fld id="{9DC50972-9897-4F42-B734-3C06FD2289E5}" type="slidenum">
              <a:rPr lang="en-US" smtClean="0"/>
              <a:pPr>
                <a:defRPr/>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smtClean="0"/>
              <a:t>This project focuses on the design of an adaptable computing infrastructure to support DDDAS systems in the context of Unmanned Aerial</a:t>
            </a:r>
            <a:r>
              <a:rPr lang="en-US" baseline="0" dirty="0" smtClean="0"/>
              <a:t> Vehicles (UAVs).  A unifying theme that drives our research is the concept of responding and adapting to surprise.  Some examples of surprise are:  1) in flight changes in mission objectives,  2) unexpected encounters with friends or foes, and 3) changes in the environment.   Two examples of environmental changes could be a chipped blade (which changes the dynamics of the UAV), or unexpected turbulence.</a:t>
            </a:r>
          </a:p>
          <a:p>
            <a:pPr marL="228600" indent="-228600">
              <a:buAutoNum type="arabicParenR"/>
            </a:pPr>
            <a:endParaRPr lang="en-US" baseline="0" dirty="0" smtClean="0"/>
          </a:p>
          <a:p>
            <a:pPr marL="228600" indent="-228600">
              <a:buAutoNum type="arabicParenR"/>
            </a:pPr>
            <a:r>
              <a:rPr lang="en-US" baseline="0" dirty="0" smtClean="0"/>
              <a:t>In support of responding to surprise, research is being pursued to allow elements of the computing platform to adapt to the system or tasks moving between different modalities (e.g. real-time, high-performance, small-footprint, Energy-conserving).</a:t>
            </a:r>
          </a:p>
          <a:p>
            <a:pPr marL="228600" indent="-228600">
              <a:buAutoNum type="arabicParenR"/>
            </a:pPr>
            <a:endParaRPr lang="en-US" baseline="0" dirty="0" smtClean="0"/>
          </a:p>
          <a:p>
            <a:pPr marL="228600" indent="-228600">
              <a:buAutoNum type="arabicParenR"/>
            </a:pPr>
            <a:r>
              <a:rPr lang="en-US" baseline="0" dirty="0" smtClean="0"/>
              <a:t>Key areas of focus that support adaptation to surprise and changing modalities are:</a:t>
            </a:r>
          </a:p>
          <a:p>
            <a:pPr marL="685800" lvl="1" indent="-228600">
              <a:buAutoNum type="alphaLcParenR"/>
            </a:pPr>
            <a:r>
              <a:rPr lang="en-US" b="1" u="sng" baseline="0" dirty="0" smtClean="0"/>
              <a:t>Data structures that span HW/SW boundaries</a:t>
            </a:r>
            <a:r>
              <a:rPr lang="en-US" baseline="0" dirty="0" smtClean="0"/>
              <a:t>: In this area we are exploring SW data structures that can dynamically change their internal makeup to best suite a task’s current modality (e.g. maximizing average throughput when in high-performance mode, or bounding worst-case access time when in a real-time mode), or migrating their storage and operators between SW/HW boundaries to improve performance and/or improve predictability.</a:t>
            </a:r>
          </a:p>
          <a:p>
            <a:pPr marL="685800" lvl="1" indent="-228600">
              <a:buAutoNum type="alphaLcParenR"/>
            </a:pPr>
            <a:r>
              <a:rPr lang="en-US" b="1" u="sng" dirty="0" smtClean="0"/>
              <a:t>Instruction</a:t>
            </a:r>
            <a:r>
              <a:rPr lang="en-US" b="1" u="sng" baseline="0" dirty="0" smtClean="0"/>
              <a:t> Set Architecture (ISA) extensions and hardware support:  </a:t>
            </a:r>
            <a:r>
              <a:rPr lang="en-US" baseline="0" dirty="0" smtClean="0"/>
              <a:t>This area focuses on the design and evaluation of specialized hardware to support common tasks that can be found in UAV applications (e.g. sensor acquisition/processing, issuing actuator commands, signal processing, vehicle controller logic) for the purpose of increased computational efficiency (explicitly exploiting concurrency) and/or enforcing guarantees on task behavior (e.g. tight bounds on execution variation, guarantees on resources availability) </a:t>
            </a:r>
          </a:p>
          <a:p>
            <a:pPr marL="685800" lvl="1" indent="-228600">
              <a:buAutoNum type="alphaLcParenR"/>
            </a:pPr>
            <a:r>
              <a:rPr lang="en-US" b="1" u="sng" baseline="0" dirty="0" smtClean="0"/>
              <a:t>Establishing performance metrics:  </a:t>
            </a:r>
            <a:r>
              <a:rPr lang="en-US" baseline="0" dirty="0" smtClean="0"/>
              <a:t>i) tolerance of vehicle stability to jitter in its control loop,  ii) overheads associated with dynamically morphing data structures or migrating them across SW/HW boundaries.</a:t>
            </a:r>
            <a:endParaRPr lang="en-US" dirty="0" smtClean="0"/>
          </a:p>
        </p:txBody>
      </p:sp>
      <p:sp>
        <p:nvSpPr>
          <p:cNvPr id="4" name="Slide Number Placeholder 3"/>
          <p:cNvSpPr>
            <a:spLocks noGrp="1"/>
          </p:cNvSpPr>
          <p:nvPr>
            <p:ph type="sldNum" sz="quarter" idx="10"/>
          </p:nvPr>
        </p:nvSpPr>
        <p:spPr/>
        <p:txBody>
          <a:bodyPr/>
          <a:lstStyle/>
          <a:p>
            <a:pPr>
              <a:defRPr/>
            </a:pPr>
            <a:fld id="{9DC50972-9897-4F42-B734-3C06FD2289E5}" type="slidenum">
              <a:rPr lang="en-US" smtClean="0"/>
              <a:pPr>
                <a:defRPr/>
              </a:pPr>
              <a:t>12</a:t>
            </a:fld>
            <a:endParaRPr lang="en-US"/>
          </a:p>
        </p:txBody>
      </p:sp>
    </p:spTree>
    <p:extLst>
      <p:ext uri="{BB962C8B-B14F-4D97-AF65-F5344CB8AC3E}">
        <p14:creationId xmlns:p14="http://schemas.microsoft.com/office/powerpoint/2010/main" val="2266406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1214944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itle 3"/>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341703608"/>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68117220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990600"/>
            <a:ext cx="41529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990600"/>
            <a:ext cx="41529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8704908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1737577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28789803"/>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290075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88979793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487426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0467378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3728975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408824764"/>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90600"/>
            <a:ext cx="8458200" cy="51054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itle 3"/>
          <p:cNvSpPr>
            <a:spLocks noGrp="1"/>
          </p:cNvSpPr>
          <p:nvPr>
            <p:ph type="title"/>
          </p:nvPr>
        </p:nvSpPr>
        <p:spPr>
          <a:xfrm>
            <a:off x="0" y="0"/>
            <a:ext cx="9144000" cy="8382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151673205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52380043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990600"/>
            <a:ext cx="4152900" cy="5105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990600"/>
            <a:ext cx="4152900" cy="5105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89334883"/>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0306506"/>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281930055"/>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5970483"/>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137015937"/>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3749397"/>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990600"/>
            <a:ext cx="8458200" cy="51054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18873819"/>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0960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60960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3206793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vert="horz" wrap="square" lIns="274320" tIns="45720" rIns="27432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04800" y="990600"/>
            <a:ext cx="84582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3" name="Rectangle 7"/>
          <p:cNvSpPr>
            <a:spLocks noChangeArrowheads="1"/>
          </p:cNvSpPr>
          <p:nvPr/>
        </p:nvSpPr>
        <p:spPr bwMode="auto">
          <a:xfrm>
            <a:off x="0" y="6600825"/>
            <a:ext cx="9144000" cy="257175"/>
          </a:xfrm>
          <a:prstGeom prst="rect">
            <a:avLst/>
          </a:prstGeom>
          <a:solidFill>
            <a:srgbClr val="FF0000"/>
          </a:solidFill>
          <a:ln w="9525">
            <a:noFill/>
            <a:miter lim="800000"/>
            <a:headEnd/>
            <a:tailEnd/>
          </a:ln>
          <a:effectLst/>
        </p:spPr>
        <p:txBody>
          <a:bodyPr lIns="0" tIns="0" rIns="0" bIns="0" anchor="ctr"/>
          <a:lstStyle/>
          <a:p>
            <a:pPr marL="0" marR="0" indent="0" algn="l" defTabSz="914400" rtl="0" eaLnBrk="0" fontAlgn="base" latinLnBrk="0" hangingPunct="0">
              <a:lnSpc>
                <a:spcPct val="100000"/>
              </a:lnSpc>
              <a:spcBef>
                <a:spcPct val="0"/>
              </a:spcBef>
              <a:spcAft>
                <a:spcPct val="0"/>
              </a:spcAft>
              <a:buClrTx/>
              <a:buSzTx/>
              <a:buFontTx/>
              <a:buNone/>
              <a:tabLst/>
              <a:defRPr/>
            </a:pPr>
            <a:endParaRPr lang="en-US" sz="1000" dirty="0" smtClean="0">
              <a:solidFill>
                <a:srgbClr val="FFFFFF"/>
              </a:solidFill>
              <a:latin typeface="Times New Roman" pitchFamily="18" charset="0"/>
            </a:endParaRPr>
          </a:p>
          <a:p>
            <a:pPr marL="0" marR="0" indent="0" algn="l" defTabSz="914400" rtl="0" eaLnBrk="0" fontAlgn="base" latinLnBrk="0" hangingPunct="0">
              <a:lnSpc>
                <a:spcPct val="100000"/>
              </a:lnSpc>
              <a:spcBef>
                <a:spcPct val="0"/>
              </a:spcBef>
              <a:spcAft>
                <a:spcPct val="0"/>
              </a:spcAft>
              <a:buClrTx/>
              <a:buSzTx/>
              <a:buFontTx/>
              <a:buNone/>
              <a:tabLst/>
              <a:defRPr/>
            </a:pPr>
            <a:fld id="{8AD4C777-135F-497F-ABF5-45C7BBEAE70F}" type="slidenum">
              <a:rPr lang="en-US" sz="1000" smtClean="0">
                <a:solidFill>
                  <a:srgbClr val="FFFFFF"/>
                </a:solidFill>
                <a:latin typeface="Times New Roman" pitchFamily="18" charset="0"/>
              </a:rPr>
              <a:pPr marL="0" marR="0" indent="0" algn="l" defTabSz="914400" rtl="0" eaLnBrk="0" fontAlgn="base" latinLnBrk="0" hangingPunct="0">
                <a:lnSpc>
                  <a:spcPct val="100000"/>
                </a:lnSpc>
                <a:spcBef>
                  <a:spcPct val="0"/>
                </a:spcBef>
                <a:spcAft>
                  <a:spcPct val="0"/>
                </a:spcAft>
                <a:buClrTx/>
                <a:buSzTx/>
                <a:buFontTx/>
                <a:buNone/>
                <a:tabLst/>
                <a:defRPr/>
              </a:pPr>
              <a:t>‹#›</a:t>
            </a:fld>
            <a:r>
              <a:rPr lang="en-US" sz="1000" i="1" dirty="0" smtClean="0">
                <a:solidFill>
                  <a:srgbClr val="FFFFFF"/>
                </a:solidFill>
                <a:latin typeface="Times New Roman" pitchFamily="18" charset="0"/>
              </a:rPr>
              <a:t> </a:t>
            </a:r>
            <a:r>
              <a:rPr lang="en-US" sz="800" i="1" dirty="0" smtClean="0">
                <a:solidFill>
                  <a:srgbClr val="FFFFFF"/>
                </a:solidFill>
                <a:latin typeface="Times New Roman" pitchFamily="18" charset="0"/>
              </a:rPr>
              <a:t>- </a:t>
            </a:r>
            <a:r>
              <a:rPr lang="en-US" sz="800" b="1" i="1" dirty="0" smtClean="0">
                <a:solidFill>
                  <a:srgbClr val="FFFFFF"/>
                </a:solidFill>
              </a:rPr>
              <a:t>  </a:t>
            </a:r>
            <a:r>
              <a:rPr lang="en-US" sz="1050" b="1" dirty="0" smtClean="0">
                <a:solidFill>
                  <a:schemeClr val="bg1"/>
                </a:solidFill>
              </a:rPr>
              <a:t>Scheduling Challenges in Mixed Critical Heterogeneous Real-Time Computing Platforms</a:t>
            </a:r>
          </a:p>
          <a:p>
            <a:pPr eaLnBrk="0" hangingPunct="0">
              <a:defRPr/>
            </a:pPr>
            <a:endParaRPr lang="en-US" sz="1050" i="1" dirty="0">
              <a:solidFill>
                <a:srgbClr val="FFFFFF"/>
              </a:solidFill>
            </a:endParaRPr>
          </a:p>
        </p:txBody>
      </p:sp>
      <p:grpSp>
        <p:nvGrpSpPr>
          <p:cNvPr id="1029" name="Group 9"/>
          <p:cNvGrpSpPr>
            <a:grpSpLocks/>
          </p:cNvGrpSpPr>
          <p:nvPr/>
        </p:nvGrpSpPr>
        <p:grpSpPr bwMode="auto">
          <a:xfrm>
            <a:off x="0" y="793750"/>
            <a:ext cx="9144000" cy="88900"/>
            <a:chOff x="0" y="512"/>
            <a:chExt cx="5760" cy="56"/>
          </a:xfrm>
        </p:grpSpPr>
        <p:sp>
          <p:nvSpPr>
            <p:cNvPr id="4106" name="Line 10"/>
            <p:cNvSpPr>
              <a:spLocks noChangeShapeType="1"/>
            </p:cNvSpPr>
            <p:nvPr userDrawn="1"/>
          </p:nvSpPr>
          <p:spPr bwMode="auto">
            <a:xfrm flipV="1">
              <a:off x="0" y="512"/>
              <a:ext cx="5760" cy="0"/>
            </a:xfrm>
            <a:prstGeom prst="line">
              <a:avLst/>
            </a:prstGeom>
            <a:noFill/>
            <a:ln w="38100">
              <a:pattFill prst="dkHorz">
                <a:fgClr>
                  <a:srgbClr val="FFFF00"/>
                </a:fgClr>
                <a:bgClr>
                  <a:srgbClr val="FF0000"/>
                </a:bgClr>
              </a:pattFill>
              <a:round/>
              <a:headEnd type="none" w="sm" len="sm"/>
              <a:tailEnd type="none" w="sm" len="sm"/>
            </a:ln>
            <a:effectLst/>
          </p:spPr>
          <p:txBody>
            <a:bodyPr/>
            <a:lstStyle/>
            <a:p>
              <a:pPr>
                <a:defRPr/>
              </a:pPr>
              <a:endParaRPr lang="en-US" sz="2000">
                <a:solidFill>
                  <a:srgbClr val="000000"/>
                </a:solidFill>
              </a:endParaRPr>
            </a:p>
          </p:txBody>
        </p:sp>
        <p:sp>
          <p:nvSpPr>
            <p:cNvPr id="4107" name="Line 11"/>
            <p:cNvSpPr>
              <a:spLocks noChangeShapeType="1"/>
            </p:cNvSpPr>
            <p:nvPr userDrawn="1"/>
          </p:nvSpPr>
          <p:spPr bwMode="auto">
            <a:xfrm flipV="1">
              <a:off x="2100" y="546"/>
              <a:ext cx="3660" cy="0"/>
            </a:xfrm>
            <a:prstGeom prst="line">
              <a:avLst/>
            </a:prstGeom>
            <a:noFill/>
            <a:ln w="9525">
              <a:pattFill prst="dkHorz">
                <a:fgClr>
                  <a:srgbClr val="FF0000"/>
                </a:fgClr>
                <a:bgClr>
                  <a:srgbClr val="FFFF00"/>
                </a:bgClr>
              </a:pattFill>
              <a:round/>
              <a:headEnd type="none" w="sm" len="sm"/>
              <a:tailEnd type="none" w="sm" len="sm"/>
            </a:ln>
            <a:effectLst/>
          </p:spPr>
          <p:txBody>
            <a:bodyPr/>
            <a:lstStyle/>
            <a:p>
              <a:pPr>
                <a:defRPr/>
              </a:pPr>
              <a:endParaRPr lang="en-US" sz="2000">
                <a:solidFill>
                  <a:srgbClr val="000000"/>
                </a:solidFill>
              </a:endParaRPr>
            </a:p>
          </p:txBody>
        </p:sp>
        <p:sp>
          <p:nvSpPr>
            <p:cNvPr id="4108" name="Line 12"/>
            <p:cNvSpPr>
              <a:spLocks noChangeShapeType="1"/>
            </p:cNvSpPr>
            <p:nvPr userDrawn="1"/>
          </p:nvSpPr>
          <p:spPr bwMode="auto">
            <a:xfrm flipV="1">
              <a:off x="4104" y="568"/>
              <a:ext cx="1656" cy="0"/>
            </a:xfrm>
            <a:prstGeom prst="line">
              <a:avLst/>
            </a:prstGeom>
            <a:noFill/>
            <a:ln w="6350">
              <a:pattFill prst="dkHorz">
                <a:fgClr>
                  <a:srgbClr val="FF0000"/>
                </a:fgClr>
                <a:bgClr>
                  <a:srgbClr val="FFFF00"/>
                </a:bgClr>
              </a:pattFill>
              <a:round/>
              <a:headEnd type="none" w="sm" len="sm"/>
              <a:tailEnd type="none" w="sm" len="sm"/>
            </a:ln>
            <a:effectLst/>
          </p:spPr>
          <p:txBody>
            <a:bodyPr/>
            <a:lstStyle/>
            <a:p>
              <a:pPr>
                <a:defRPr/>
              </a:pPr>
              <a:endParaRPr lang="en-US" sz="2000">
                <a:solidFill>
                  <a:srgbClr val="000000"/>
                </a:solidFill>
              </a:endParaRPr>
            </a:p>
          </p:txBody>
        </p:sp>
      </p:grpSp>
      <p:sp>
        <p:nvSpPr>
          <p:cNvPr id="4109" name="Text Box 13"/>
          <p:cNvSpPr txBox="1">
            <a:spLocks noChangeArrowheads="1"/>
          </p:cNvSpPr>
          <p:nvPr/>
        </p:nvSpPr>
        <p:spPr bwMode="auto">
          <a:xfrm>
            <a:off x="1752600" y="2743200"/>
            <a:ext cx="3962400" cy="366713"/>
          </a:xfrm>
          <a:prstGeom prst="rect">
            <a:avLst/>
          </a:prstGeom>
          <a:noFill/>
          <a:ln w="9525">
            <a:noFill/>
            <a:miter lim="800000"/>
            <a:headEnd/>
            <a:tailEnd/>
          </a:ln>
          <a:effectLst/>
        </p:spPr>
        <p:txBody>
          <a:bodyPr>
            <a:spAutoFit/>
          </a:bodyPr>
          <a:lstStyle/>
          <a:p>
            <a:pPr>
              <a:spcBef>
                <a:spcPct val="50000"/>
              </a:spcBef>
              <a:defRPr/>
            </a:pPr>
            <a:endParaRPr lang="en-US">
              <a:solidFill>
                <a:srgbClr val="000000"/>
              </a:solidFill>
              <a:cs typeface="Arial" charset="0"/>
            </a:endParaRPr>
          </a:p>
        </p:txBody>
      </p:sp>
      <p:sp>
        <p:nvSpPr>
          <p:cNvPr id="4112" name="Rectangle 16"/>
          <p:cNvSpPr>
            <a:spLocks noChangeArrowheads="1"/>
          </p:cNvSpPr>
          <p:nvPr/>
        </p:nvSpPr>
        <p:spPr bwMode="auto">
          <a:xfrm>
            <a:off x="6162675" y="6616700"/>
            <a:ext cx="2381250" cy="241300"/>
          </a:xfrm>
          <a:prstGeom prst="rect">
            <a:avLst/>
          </a:prstGeom>
          <a:solidFill>
            <a:srgbClr val="FF0000"/>
          </a:solidFill>
          <a:ln w="9525">
            <a:noFill/>
            <a:miter lim="800000"/>
            <a:headEnd/>
            <a:tailEnd/>
          </a:ln>
          <a:effectLst/>
        </p:spPr>
        <p:txBody>
          <a:bodyPr lIns="0" tIns="0" rIns="0" bIns="0" anchor="ctr"/>
          <a:lstStyle/>
          <a:p>
            <a:pPr eaLnBrk="0" hangingPunct="0">
              <a:defRPr/>
            </a:pPr>
            <a:r>
              <a:rPr lang="en-US" sz="1600" dirty="0">
                <a:solidFill>
                  <a:srgbClr val="FFFFFF"/>
                </a:solidFill>
                <a:latin typeface="Baskerville Old Face" pitchFamily="18" charset="0"/>
              </a:rPr>
              <a:t>Iowa State </a:t>
            </a:r>
            <a:r>
              <a:rPr lang="en-US" sz="1600" dirty="0" smtClean="0">
                <a:solidFill>
                  <a:srgbClr val="FFFFFF"/>
                </a:solidFill>
                <a:latin typeface="Baskerville Old Face" pitchFamily="18" charset="0"/>
              </a:rPr>
              <a:t>&amp; </a:t>
            </a:r>
            <a:endParaRPr lang="en-US" sz="1600" i="1" dirty="0">
              <a:solidFill>
                <a:srgbClr val="FFFFFF"/>
              </a:solidFill>
              <a:latin typeface="Baskerville Old Face" pitchFamily="18" charset="0"/>
            </a:endParaRPr>
          </a:p>
        </p:txBody>
      </p:sp>
      <p:sp>
        <p:nvSpPr>
          <p:cNvPr id="11" name="Rectangle 16"/>
          <p:cNvSpPr>
            <a:spLocks noChangeArrowheads="1"/>
          </p:cNvSpPr>
          <p:nvPr/>
        </p:nvSpPr>
        <p:spPr bwMode="auto">
          <a:xfrm>
            <a:off x="7219950" y="6629400"/>
            <a:ext cx="1905000" cy="228600"/>
          </a:xfrm>
          <a:prstGeom prst="rect">
            <a:avLst/>
          </a:prstGeom>
          <a:solidFill>
            <a:srgbClr val="FF0000"/>
          </a:solidFill>
          <a:ln w="9525">
            <a:noFill/>
            <a:miter lim="800000"/>
            <a:headEnd/>
            <a:tailEnd/>
          </a:ln>
          <a:effectLst/>
        </p:spPr>
        <p:txBody>
          <a:bodyPr lIns="0" tIns="0" rIns="0" bIns="0" anchor="ctr"/>
          <a:lstStyle/>
          <a:p>
            <a:pPr eaLnBrk="0" hangingPunct="0">
              <a:defRPr/>
            </a:pPr>
            <a:r>
              <a:rPr lang="en-US" sz="1600" dirty="0" smtClean="0">
                <a:solidFill>
                  <a:srgbClr val="FFFFFF"/>
                </a:solidFill>
                <a:latin typeface="Baskerville Old Face" pitchFamily="18" charset="0"/>
              </a:rPr>
              <a:t>Washington University</a:t>
            </a:r>
            <a:r>
              <a:rPr lang="en-US" sz="1600" b="1" i="1" dirty="0" smtClean="0">
                <a:solidFill>
                  <a:srgbClr val="FFFFFF"/>
                </a:solidFill>
                <a:latin typeface="Baskerville Old Face" pitchFamily="18" charset="0"/>
              </a:rPr>
              <a:t>         </a:t>
            </a:r>
            <a:endParaRPr lang="en-US" sz="1600" i="1" dirty="0">
              <a:solidFill>
                <a:srgbClr val="FFFFFF"/>
              </a:solidFill>
              <a:latin typeface="Baskerville Old Face" pitchFamily="18" charset="0"/>
            </a:endParaRPr>
          </a:p>
        </p:txBody>
      </p:sp>
    </p:spTree>
    <p:extLst>
      <p:ext uri="{BB962C8B-B14F-4D97-AF65-F5344CB8AC3E}">
        <p14:creationId xmlns:p14="http://schemas.microsoft.com/office/powerpoint/2010/main" val="4005108624"/>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ransition/>
  <p:timing>
    <p:tnLst>
      <p:par>
        <p:cTn id="1" dur="indefinite" restart="never" nodeType="tmRoot"/>
      </p:par>
    </p:tnLst>
  </p:timing>
  <p:txStyles>
    <p:titleStyle>
      <a:lvl1pPr algn="ctr" rtl="0" eaLnBrk="0" fontAlgn="base" hangingPunct="0">
        <a:spcBef>
          <a:spcPct val="0"/>
        </a:spcBef>
        <a:spcAft>
          <a:spcPct val="0"/>
        </a:spcAft>
        <a:defRPr sz="3600" b="1">
          <a:solidFill>
            <a:srgbClr val="006600"/>
          </a:solidFill>
          <a:latin typeface="+mj-lt"/>
          <a:ea typeface="+mj-ea"/>
          <a:cs typeface="+mj-cs"/>
        </a:defRPr>
      </a:lvl1pPr>
      <a:lvl2pPr algn="ctr" rtl="0" eaLnBrk="0" fontAlgn="base" hangingPunct="0">
        <a:spcBef>
          <a:spcPct val="0"/>
        </a:spcBef>
        <a:spcAft>
          <a:spcPct val="0"/>
        </a:spcAft>
        <a:defRPr sz="3600" b="1">
          <a:solidFill>
            <a:srgbClr val="006600"/>
          </a:solidFill>
          <a:latin typeface="Arial" charset="0"/>
        </a:defRPr>
      </a:lvl2pPr>
      <a:lvl3pPr algn="ctr" rtl="0" eaLnBrk="0" fontAlgn="base" hangingPunct="0">
        <a:spcBef>
          <a:spcPct val="0"/>
        </a:spcBef>
        <a:spcAft>
          <a:spcPct val="0"/>
        </a:spcAft>
        <a:defRPr sz="3600" b="1">
          <a:solidFill>
            <a:srgbClr val="006600"/>
          </a:solidFill>
          <a:latin typeface="Arial" charset="0"/>
        </a:defRPr>
      </a:lvl3pPr>
      <a:lvl4pPr algn="ctr" rtl="0" eaLnBrk="0" fontAlgn="base" hangingPunct="0">
        <a:spcBef>
          <a:spcPct val="0"/>
        </a:spcBef>
        <a:spcAft>
          <a:spcPct val="0"/>
        </a:spcAft>
        <a:defRPr sz="3600" b="1">
          <a:solidFill>
            <a:srgbClr val="006600"/>
          </a:solidFill>
          <a:latin typeface="Arial" charset="0"/>
        </a:defRPr>
      </a:lvl4pPr>
      <a:lvl5pPr algn="ctr" rtl="0" eaLnBrk="0" fontAlgn="base" hangingPunct="0">
        <a:spcBef>
          <a:spcPct val="0"/>
        </a:spcBef>
        <a:spcAft>
          <a:spcPct val="0"/>
        </a:spcAft>
        <a:defRPr sz="3600" b="1">
          <a:solidFill>
            <a:srgbClr val="006600"/>
          </a:solidFill>
          <a:latin typeface="Arial" charset="0"/>
        </a:defRPr>
      </a:lvl5pPr>
      <a:lvl6pPr marL="457200" algn="ctr" rtl="0" fontAlgn="base">
        <a:spcBef>
          <a:spcPct val="0"/>
        </a:spcBef>
        <a:spcAft>
          <a:spcPct val="0"/>
        </a:spcAft>
        <a:defRPr sz="3600" b="1">
          <a:solidFill>
            <a:srgbClr val="006600"/>
          </a:solidFill>
          <a:latin typeface="Arial" charset="0"/>
        </a:defRPr>
      </a:lvl6pPr>
      <a:lvl7pPr marL="914400" algn="ctr" rtl="0" fontAlgn="base">
        <a:spcBef>
          <a:spcPct val="0"/>
        </a:spcBef>
        <a:spcAft>
          <a:spcPct val="0"/>
        </a:spcAft>
        <a:defRPr sz="3600" b="1">
          <a:solidFill>
            <a:srgbClr val="006600"/>
          </a:solidFill>
          <a:latin typeface="Arial" charset="0"/>
        </a:defRPr>
      </a:lvl7pPr>
      <a:lvl8pPr marL="1371600" algn="ctr" rtl="0" fontAlgn="base">
        <a:spcBef>
          <a:spcPct val="0"/>
        </a:spcBef>
        <a:spcAft>
          <a:spcPct val="0"/>
        </a:spcAft>
        <a:defRPr sz="3600" b="1">
          <a:solidFill>
            <a:srgbClr val="006600"/>
          </a:solidFill>
          <a:latin typeface="Arial" charset="0"/>
        </a:defRPr>
      </a:lvl8pPr>
      <a:lvl9pPr marL="1828800" algn="ctr" rtl="0" fontAlgn="base">
        <a:spcBef>
          <a:spcPct val="0"/>
        </a:spcBef>
        <a:spcAft>
          <a:spcPct val="0"/>
        </a:spcAft>
        <a:defRPr sz="3600" b="1">
          <a:solidFill>
            <a:srgbClr val="006600"/>
          </a:solidFill>
          <a:latin typeface="Arial" charset="0"/>
        </a:defRPr>
      </a:lvl9pPr>
    </p:titleStyle>
    <p:bodyStyle>
      <a:lvl1pPr marL="342900" indent="-342900" algn="l" rtl="0" eaLnBrk="0" fontAlgn="base" hangingPunct="0">
        <a:spcBef>
          <a:spcPct val="10000"/>
        </a:spcBef>
        <a:spcAft>
          <a:spcPct val="0"/>
        </a:spcAft>
        <a:buChar char="•"/>
        <a:defRPr sz="3200">
          <a:solidFill>
            <a:srgbClr val="006600"/>
          </a:solidFill>
          <a:latin typeface="+mn-lt"/>
          <a:ea typeface="+mn-ea"/>
          <a:cs typeface="+mn-cs"/>
        </a:defRPr>
      </a:lvl1pPr>
      <a:lvl2pPr marL="742950" indent="-285750" algn="l" rtl="0" eaLnBrk="0" fontAlgn="base" hangingPunct="0">
        <a:spcBef>
          <a:spcPct val="10000"/>
        </a:spcBef>
        <a:spcAft>
          <a:spcPct val="0"/>
        </a:spcAft>
        <a:buChar char="–"/>
        <a:defRPr sz="3000">
          <a:solidFill>
            <a:schemeClr val="tx1"/>
          </a:solidFill>
          <a:latin typeface="+mn-lt"/>
        </a:defRPr>
      </a:lvl2pPr>
      <a:lvl3pPr marL="1143000" indent="-228600" algn="l" rtl="0" eaLnBrk="0" fontAlgn="base" hangingPunct="0">
        <a:spcBef>
          <a:spcPct val="10000"/>
        </a:spcBef>
        <a:spcAft>
          <a:spcPct val="0"/>
        </a:spcAft>
        <a:buChar char="•"/>
        <a:defRPr sz="2800">
          <a:solidFill>
            <a:srgbClr val="990000"/>
          </a:solidFill>
          <a:latin typeface="+mn-lt"/>
        </a:defRPr>
      </a:lvl3pPr>
      <a:lvl4pPr marL="1600200" indent="-228600" algn="l" rtl="0" eaLnBrk="0" fontAlgn="base" hangingPunct="0">
        <a:spcBef>
          <a:spcPct val="10000"/>
        </a:spcBef>
        <a:spcAft>
          <a:spcPct val="0"/>
        </a:spcAft>
        <a:buChar char="–"/>
        <a:defRPr sz="2600">
          <a:solidFill>
            <a:schemeClr val="tx1"/>
          </a:solidFill>
          <a:latin typeface="+mn-lt"/>
        </a:defRPr>
      </a:lvl4pPr>
      <a:lvl5pPr marL="2057400" indent="-228600" algn="l" rtl="0" eaLnBrk="0" fontAlgn="base" hangingPunct="0">
        <a:spcBef>
          <a:spcPct val="10000"/>
        </a:spcBef>
        <a:spcAft>
          <a:spcPct val="0"/>
        </a:spcAft>
        <a:buChar char="»"/>
        <a:defRPr sz="2400">
          <a:solidFill>
            <a:srgbClr val="990000"/>
          </a:solidFill>
          <a:latin typeface="+mn-lt"/>
        </a:defRPr>
      </a:lvl5pPr>
      <a:lvl6pPr marL="2514600" indent="-228600" algn="l" rtl="0" fontAlgn="base">
        <a:spcBef>
          <a:spcPct val="10000"/>
        </a:spcBef>
        <a:spcAft>
          <a:spcPct val="0"/>
        </a:spcAft>
        <a:buChar char="»"/>
        <a:defRPr sz="2400">
          <a:solidFill>
            <a:srgbClr val="990000"/>
          </a:solidFill>
          <a:latin typeface="+mn-lt"/>
        </a:defRPr>
      </a:lvl6pPr>
      <a:lvl7pPr marL="2971800" indent="-228600" algn="l" rtl="0" fontAlgn="base">
        <a:spcBef>
          <a:spcPct val="10000"/>
        </a:spcBef>
        <a:spcAft>
          <a:spcPct val="0"/>
        </a:spcAft>
        <a:buChar char="»"/>
        <a:defRPr sz="2400">
          <a:solidFill>
            <a:srgbClr val="990000"/>
          </a:solidFill>
          <a:latin typeface="+mn-lt"/>
        </a:defRPr>
      </a:lvl7pPr>
      <a:lvl8pPr marL="3429000" indent="-228600" algn="l" rtl="0" fontAlgn="base">
        <a:spcBef>
          <a:spcPct val="10000"/>
        </a:spcBef>
        <a:spcAft>
          <a:spcPct val="0"/>
        </a:spcAft>
        <a:buChar char="»"/>
        <a:defRPr sz="2400">
          <a:solidFill>
            <a:srgbClr val="990000"/>
          </a:solidFill>
          <a:latin typeface="+mn-lt"/>
        </a:defRPr>
      </a:lvl8pPr>
      <a:lvl9pPr marL="3886200" indent="-228600" algn="l" rtl="0" fontAlgn="base">
        <a:spcBef>
          <a:spcPct val="10000"/>
        </a:spcBef>
        <a:spcAft>
          <a:spcPct val="0"/>
        </a:spcAft>
        <a:buChar char="»"/>
        <a:defRPr sz="2400">
          <a:solidFill>
            <a:srgbClr val="99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2307538"/>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ransition/>
  <p:timing>
    <p:tnLst>
      <p:par>
        <p:cTn id="1" dur="indefinite" restart="never" nodeType="tmRoot"/>
      </p:par>
    </p:tnLst>
  </p:timing>
  <p:txStyles>
    <p:titleStyle>
      <a:lvl1pPr algn="ctr" rtl="0" eaLnBrk="0" fontAlgn="base" hangingPunct="0">
        <a:spcBef>
          <a:spcPct val="0"/>
        </a:spcBef>
        <a:spcAft>
          <a:spcPct val="0"/>
        </a:spcAft>
        <a:defRPr sz="3600" b="1">
          <a:solidFill>
            <a:srgbClr val="006600"/>
          </a:solidFill>
          <a:latin typeface="+mj-lt"/>
          <a:ea typeface="ＭＳ Ｐゴシック" charset="-128"/>
          <a:cs typeface="+mj-cs"/>
        </a:defRPr>
      </a:lvl1pPr>
      <a:lvl2pPr algn="ctr" rtl="0" eaLnBrk="0" fontAlgn="base" hangingPunct="0">
        <a:spcBef>
          <a:spcPct val="0"/>
        </a:spcBef>
        <a:spcAft>
          <a:spcPct val="0"/>
        </a:spcAft>
        <a:defRPr sz="3600" b="1">
          <a:solidFill>
            <a:srgbClr val="006600"/>
          </a:solidFill>
          <a:latin typeface="Arial" charset="0"/>
          <a:ea typeface="ＭＳ Ｐゴシック" charset="-128"/>
        </a:defRPr>
      </a:lvl2pPr>
      <a:lvl3pPr algn="ctr" rtl="0" eaLnBrk="0" fontAlgn="base" hangingPunct="0">
        <a:spcBef>
          <a:spcPct val="0"/>
        </a:spcBef>
        <a:spcAft>
          <a:spcPct val="0"/>
        </a:spcAft>
        <a:defRPr sz="3600" b="1">
          <a:solidFill>
            <a:srgbClr val="006600"/>
          </a:solidFill>
          <a:latin typeface="Arial" charset="0"/>
          <a:ea typeface="ＭＳ Ｐゴシック" charset="-128"/>
        </a:defRPr>
      </a:lvl3pPr>
      <a:lvl4pPr algn="ctr" rtl="0" eaLnBrk="0" fontAlgn="base" hangingPunct="0">
        <a:spcBef>
          <a:spcPct val="0"/>
        </a:spcBef>
        <a:spcAft>
          <a:spcPct val="0"/>
        </a:spcAft>
        <a:defRPr sz="3600" b="1">
          <a:solidFill>
            <a:srgbClr val="006600"/>
          </a:solidFill>
          <a:latin typeface="Arial" charset="0"/>
          <a:ea typeface="ＭＳ Ｐゴシック" charset="-128"/>
        </a:defRPr>
      </a:lvl4pPr>
      <a:lvl5pPr algn="ctr" rtl="0" eaLnBrk="0" fontAlgn="base" hangingPunct="0">
        <a:spcBef>
          <a:spcPct val="0"/>
        </a:spcBef>
        <a:spcAft>
          <a:spcPct val="0"/>
        </a:spcAft>
        <a:defRPr sz="3600" b="1">
          <a:solidFill>
            <a:srgbClr val="006600"/>
          </a:solidFill>
          <a:latin typeface="Arial" charset="0"/>
          <a:ea typeface="ＭＳ Ｐゴシック" charset="-128"/>
        </a:defRPr>
      </a:lvl5pPr>
      <a:lvl6pPr marL="457200" algn="ctr" rtl="0" fontAlgn="base">
        <a:spcBef>
          <a:spcPct val="0"/>
        </a:spcBef>
        <a:spcAft>
          <a:spcPct val="0"/>
        </a:spcAft>
        <a:defRPr sz="3600" b="1">
          <a:solidFill>
            <a:srgbClr val="006600"/>
          </a:solidFill>
          <a:latin typeface="Arial" charset="0"/>
        </a:defRPr>
      </a:lvl6pPr>
      <a:lvl7pPr marL="914400" algn="ctr" rtl="0" fontAlgn="base">
        <a:spcBef>
          <a:spcPct val="0"/>
        </a:spcBef>
        <a:spcAft>
          <a:spcPct val="0"/>
        </a:spcAft>
        <a:defRPr sz="3600" b="1">
          <a:solidFill>
            <a:srgbClr val="006600"/>
          </a:solidFill>
          <a:latin typeface="Arial" charset="0"/>
        </a:defRPr>
      </a:lvl7pPr>
      <a:lvl8pPr marL="1371600" algn="ctr" rtl="0" fontAlgn="base">
        <a:spcBef>
          <a:spcPct val="0"/>
        </a:spcBef>
        <a:spcAft>
          <a:spcPct val="0"/>
        </a:spcAft>
        <a:defRPr sz="3600" b="1">
          <a:solidFill>
            <a:srgbClr val="006600"/>
          </a:solidFill>
          <a:latin typeface="Arial" charset="0"/>
        </a:defRPr>
      </a:lvl8pPr>
      <a:lvl9pPr marL="1828800" algn="ctr" rtl="0" fontAlgn="base">
        <a:spcBef>
          <a:spcPct val="0"/>
        </a:spcBef>
        <a:spcAft>
          <a:spcPct val="0"/>
        </a:spcAft>
        <a:defRPr sz="3600" b="1">
          <a:solidFill>
            <a:srgbClr val="006600"/>
          </a:solidFill>
          <a:latin typeface="Arial" charset="0"/>
        </a:defRPr>
      </a:lvl9pPr>
    </p:titleStyle>
    <p:bodyStyle>
      <a:lvl1pPr marL="342900" indent="-342900" algn="l" rtl="0" eaLnBrk="0" fontAlgn="base" hangingPunct="0">
        <a:spcBef>
          <a:spcPct val="10000"/>
        </a:spcBef>
        <a:spcAft>
          <a:spcPct val="0"/>
        </a:spcAft>
        <a:buChar char="•"/>
        <a:defRPr sz="3200">
          <a:solidFill>
            <a:srgbClr val="006600"/>
          </a:solidFill>
          <a:latin typeface="+mn-lt"/>
          <a:ea typeface="ＭＳ Ｐゴシック" charset="-128"/>
          <a:cs typeface="+mn-cs"/>
        </a:defRPr>
      </a:lvl1pPr>
      <a:lvl2pPr marL="742950" indent="-285750" algn="l" rtl="0" eaLnBrk="0" fontAlgn="base" hangingPunct="0">
        <a:spcBef>
          <a:spcPct val="10000"/>
        </a:spcBef>
        <a:spcAft>
          <a:spcPct val="0"/>
        </a:spcAft>
        <a:buChar char="–"/>
        <a:defRPr sz="3000">
          <a:solidFill>
            <a:schemeClr val="tx1"/>
          </a:solidFill>
          <a:latin typeface="+mn-lt"/>
          <a:ea typeface="ＭＳ Ｐゴシック" charset="-128"/>
        </a:defRPr>
      </a:lvl2pPr>
      <a:lvl3pPr marL="1143000" indent="-228600" algn="l" rtl="0" eaLnBrk="0" fontAlgn="base" hangingPunct="0">
        <a:spcBef>
          <a:spcPct val="10000"/>
        </a:spcBef>
        <a:spcAft>
          <a:spcPct val="0"/>
        </a:spcAft>
        <a:buChar char="•"/>
        <a:defRPr sz="2800">
          <a:solidFill>
            <a:srgbClr val="990000"/>
          </a:solidFill>
          <a:latin typeface="+mn-lt"/>
          <a:ea typeface="ＭＳ Ｐゴシック" charset="-128"/>
        </a:defRPr>
      </a:lvl3pPr>
      <a:lvl4pPr marL="1600200" indent="-228600" algn="l" rtl="0" eaLnBrk="0" fontAlgn="base" hangingPunct="0">
        <a:spcBef>
          <a:spcPct val="10000"/>
        </a:spcBef>
        <a:spcAft>
          <a:spcPct val="0"/>
        </a:spcAft>
        <a:buChar char="–"/>
        <a:defRPr sz="2600">
          <a:solidFill>
            <a:schemeClr val="tx1"/>
          </a:solidFill>
          <a:latin typeface="+mn-lt"/>
          <a:ea typeface="ＭＳ Ｐゴシック" charset="-128"/>
        </a:defRPr>
      </a:lvl4pPr>
      <a:lvl5pPr marL="2057400" indent="-228600" algn="l" rtl="0" eaLnBrk="0" fontAlgn="base" hangingPunct="0">
        <a:spcBef>
          <a:spcPct val="10000"/>
        </a:spcBef>
        <a:spcAft>
          <a:spcPct val="0"/>
        </a:spcAft>
        <a:buChar char="»"/>
        <a:defRPr sz="2400">
          <a:solidFill>
            <a:srgbClr val="990000"/>
          </a:solidFill>
          <a:latin typeface="+mn-lt"/>
          <a:ea typeface="ＭＳ Ｐゴシック" charset="-128"/>
        </a:defRPr>
      </a:lvl5pPr>
      <a:lvl6pPr marL="2514600" indent="-228600" algn="l" rtl="0" fontAlgn="base">
        <a:spcBef>
          <a:spcPct val="10000"/>
        </a:spcBef>
        <a:spcAft>
          <a:spcPct val="0"/>
        </a:spcAft>
        <a:buChar char="»"/>
        <a:defRPr sz="2400">
          <a:solidFill>
            <a:srgbClr val="990000"/>
          </a:solidFill>
          <a:latin typeface="+mn-lt"/>
        </a:defRPr>
      </a:lvl6pPr>
      <a:lvl7pPr marL="2971800" indent="-228600" algn="l" rtl="0" fontAlgn="base">
        <a:spcBef>
          <a:spcPct val="10000"/>
        </a:spcBef>
        <a:spcAft>
          <a:spcPct val="0"/>
        </a:spcAft>
        <a:buChar char="»"/>
        <a:defRPr sz="2400">
          <a:solidFill>
            <a:srgbClr val="990000"/>
          </a:solidFill>
          <a:latin typeface="+mn-lt"/>
        </a:defRPr>
      </a:lvl7pPr>
      <a:lvl8pPr marL="3429000" indent="-228600" algn="l" rtl="0" fontAlgn="base">
        <a:spcBef>
          <a:spcPct val="10000"/>
        </a:spcBef>
        <a:spcAft>
          <a:spcPct val="0"/>
        </a:spcAft>
        <a:buChar char="»"/>
        <a:defRPr sz="2400">
          <a:solidFill>
            <a:srgbClr val="990000"/>
          </a:solidFill>
          <a:latin typeface="+mn-lt"/>
        </a:defRPr>
      </a:lvl8pPr>
      <a:lvl9pPr marL="3886200" indent="-228600" algn="l" rtl="0" fontAlgn="base">
        <a:spcBef>
          <a:spcPct val="10000"/>
        </a:spcBef>
        <a:spcAft>
          <a:spcPct val="0"/>
        </a:spcAft>
        <a:buChar char="»"/>
        <a:defRPr sz="2400">
          <a:solidFill>
            <a:srgbClr val="99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4.emf"/><Relationship Id="rId7" Type="http://schemas.openxmlformats.org/officeDocument/2006/relationships/image" Target="../media/image7.w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wmf"/><Relationship Id="rId5"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AVI"/><Relationship Id="rId1" Type="http://schemas.microsoft.com/office/2007/relationships/media" Target="../media/media1.AVI"/><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C:\FT\ISU\research\funded_projects\DDDAS\DC_PI_meeting_DDDAS_2013\Jones_ISU_WashU_DDDAS_PI_slides\pid_video.avi" TargetMode="External"/><Relationship Id="rId1" Type="http://schemas.microsoft.com/office/2007/relationships/media" Target="file:///C:\FT\ISU\research\funded_projects\DDDAS\DC_PI_meeting_DDDAS_2013\Jones_ISU_WashU_DDDAS_PI_slides\pid_video.avi" TargetMode="Externa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avi"/><Relationship Id="rId1" Type="http://schemas.microsoft.com/office/2007/relationships/media" Target="../media/media2.avi"/><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ChangeArrowheads="1"/>
          </p:cNvSpPr>
          <p:nvPr/>
        </p:nvSpPr>
        <p:spPr bwMode="auto">
          <a:xfrm>
            <a:off x="609600" y="507996"/>
            <a:ext cx="7772400" cy="2057400"/>
          </a:xfrm>
          <a:prstGeom prst="rect">
            <a:avLst/>
          </a:prstGeom>
          <a:noFill/>
          <a:ln w="38100">
            <a:noFill/>
            <a:miter lim="800000"/>
            <a:headEnd/>
            <a:tailEnd/>
          </a:ln>
        </p:spPr>
        <p:txBody>
          <a:bodyPr lIns="274320" rIns="274320" anchor="ctr"/>
          <a:lstStyle/>
          <a:p>
            <a:pPr algn="ctr"/>
            <a:r>
              <a:rPr lang="en-US" sz="2800" b="1" dirty="0"/>
              <a:t>Scheduling Challenges in Mixed Critical Heterogeneous </a:t>
            </a:r>
            <a:r>
              <a:rPr lang="en-US" sz="2800" b="1" dirty="0" smtClean="0"/>
              <a:t>Real-Time </a:t>
            </a:r>
            <a:r>
              <a:rPr lang="en-US" sz="2800" b="1" dirty="0"/>
              <a:t>Computing Platforms</a:t>
            </a:r>
          </a:p>
        </p:txBody>
      </p:sp>
      <p:sp>
        <p:nvSpPr>
          <p:cNvPr id="2051" name="Rectangle 8"/>
          <p:cNvSpPr>
            <a:spLocks noChangeArrowheads="1"/>
          </p:cNvSpPr>
          <p:nvPr/>
        </p:nvSpPr>
        <p:spPr bwMode="auto">
          <a:xfrm>
            <a:off x="190500" y="2455330"/>
            <a:ext cx="8801100" cy="330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ctr">
              <a:lnSpc>
                <a:spcPct val="80000"/>
              </a:lnSpc>
              <a:spcBef>
                <a:spcPct val="10000"/>
              </a:spcBef>
            </a:pPr>
            <a:r>
              <a:rPr lang="en-US" sz="2400" b="1" dirty="0" smtClean="0">
                <a:solidFill>
                  <a:srgbClr val="006600"/>
                </a:solidFill>
              </a:rPr>
              <a:t>Iowa State University, Ames IA</a:t>
            </a:r>
          </a:p>
          <a:p>
            <a:pPr marL="342900" indent="-342900" algn="ctr">
              <a:lnSpc>
                <a:spcPct val="80000"/>
              </a:lnSpc>
              <a:spcBef>
                <a:spcPct val="10000"/>
              </a:spcBef>
            </a:pPr>
            <a:r>
              <a:rPr lang="en-US" sz="2400" b="1" dirty="0" smtClean="0"/>
              <a:t>PI: Phillip Jones</a:t>
            </a:r>
          </a:p>
          <a:p>
            <a:pPr marL="342900" indent="-342900" algn="ctr">
              <a:lnSpc>
                <a:spcPct val="80000"/>
              </a:lnSpc>
              <a:spcBef>
                <a:spcPct val="10000"/>
              </a:spcBef>
            </a:pPr>
            <a:r>
              <a:rPr lang="en-US" sz="2400" b="1" dirty="0" smtClean="0"/>
              <a:t>Co-PIs: Joseph Zambreno, Nicola Elia</a:t>
            </a:r>
          </a:p>
          <a:p>
            <a:pPr marL="342900" indent="-342900" algn="ctr">
              <a:lnSpc>
                <a:spcPct val="80000"/>
              </a:lnSpc>
              <a:spcBef>
                <a:spcPct val="10000"/>
              </a:spcBef>
            </a:pPr>
            <a:r>
              <a:rPr lang="en-US" sz="2400" b="1" dirty="0" smtClean="0"/>
              <a:t>Students: </a:t>
            </a:r>
            <a:r>
              <a:rPr lang="en-US" sz="2400" b="1" u="sng" dirty="0" smtClean="0">
                <a:solidFill>
                  <a:srgbClr val="FF0000"/>
                </a:solidFill>
              </a:rPr>
              <a:t>Chetan Kumar N G</a:t>
            </a:r>
            <a:r>
              <a:rPr lang="en-US" sz="2400" b="1" dirty="0" smtClean="0"/>
              <a:t>, Sudhanshu Vyas, Matt Rich</a:t>
            </a:r>
          </a:p>
          <a:p>
            <a:pPr marL="342900" indent="-342900" algn="ctr">
              <a:lnSpc>
                <a:spcPct val="80000"/>
              </a:lnSpc>
              <a:spcBef>
                <a:spcPct val="10000"/>
              </a:spcBef>
            </a:pPr>
            <a:endParaRPr lang="en-US" sz="2400" b="1" dirty="0">
              <a:solidFill>
                <a:srgbClr val="006600"/>
              </a:solidFill>
            </a:endParaRPr>
          </a:p>
          <a:p>
            <a:pPr marL="342900" indent="-342900" algn="ctr">
              <a:lnSpc>
                <a:spcPct val="80000"/>
              </a:lnSpc>
              <a:spcBef>
                <a:spcPct val="10000"/>
              </a:spcBef>
            </a:pPr>
            <a:r>
              <a:rPr lang="en-US" sz="2400" b="1" dirty="0" smtClean="0">
                <a:solidFill>
                  <a:srgbClr val="006600"/>
                </a:solidFill>
              </a:rPr>
              <a:t>Washington University, St. Louis MO</a:t>
            </a:r>
            <a:endParaRPr lang="en-US" sz="2400" b="1" dirty="0">
              <a:solidFill>
                <a:srgbClr val="006600"/>
              </a:solidFill>
            </a:endParaRPr>
          </a:p>
          <a:p>
            <a:pPr marL="342900" indent="-342900" algn="ctr">
              <a:lnSpc>
                <a:spcPct val="80000"/>
              </a:lnSpc>
              <a:spcBef>
                <a:spcPct val="10000"/>
              </a:spcBef>
            </a:pPr>
            <a:r>
              <a:rPr lang="en-US" sz="2400" b="1" dirty="0" smtClean="0"/>
              <a:t>Co-PIs: Ron Cytron, Chris Gill</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5159" y="5383768"/>
            <a:ext cx="1781175"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171695" y="5955268"/>
            <a:ext cx="3848105" cy="369332"/>
          </a:xfrm>
          <a:prstGeom prst="rect">
            <a:avLst/>
          </a:prstGeom>
          <a:noFill/>
        </p:spPr>
        <p:txBody>
          <a:bodyPr wrap="none" rtlCol="0">
            <a:spAutoFit/>
          </a:bodyPr>
          <a:lstStyle/>
          <a:p>
            <a:r>
              <a:rPr lang="en-US" dirty="0"/>
              <a:t>AFOSR: Grant </a:t>
            </a:r>
            <a:r>
              <a:rPr lang="en-US" dirty="0" smtClean="0"/>
              <a:t># FA9550-11-1-0343</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4128870079"/>
      </p:ext>
    </p:extLst>
  </p:cSld>
  <p:clrMapOvr>
    <a:masterClrMapping/>
  </p:clrMapOvr>
  <p:transition advTm="29769"/>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p:cNvSpPr>
            <a:spLocks noGrp="1" noChangeArrowheads="1"/>
          </p:cNvSpPr>
          <p:nvPr>
            <p:ph type="title" idx="4294967295"/>
          </p:nvPr>
        </p:nvSpPr>
        <p:spPr>
          <a:xfrm>
            <a:off x="0" y="152400"/>
            <a:ext cx="9144000" cy="838200"/>
          </a:xfrm>
        </p:spPr>
        <p:txBody>
          <a:bodyPr lIns="0" rIns="0"/>
          <a:lstStyle/>
          <a:p>
            <a:r>
              <a:rPr lang="en-US" sz="2400" dirty="0" smtClean="0"/>
              <a:t> Project Overview </a:t>
            </a:r>
            <a:br>
              <a:rPr lang="en-US" sz="2400" dirty="0" smtClean="0"/>
            </a:br>
            <a:r>
              <a:rPr lang="en-US" sz="2400" dirty="0" smtClean="0"/>
              <a:t>(</a:t>
            </a:r>
            <a:r>
              <a:rPr lang="en-US" sz="2400" dirty="0"/>
              <a:t>An Adaptive Property-Aware HW/SW Framework for </a:t>
            </a:r>
            <a:r>
              <a:rPr lang="en-US" sz="2400" dirty="0" smtClean="0"/>
              <a:t>DDDAS)</a:t>
            </a:r>
            <a:r>
              <a:rPr lang="en-US" sz="2400" dirty="0"/>
              <a:t/>
            </a:r>
            <a:br>
              <a:rPr lang="en-US" sz="2400" dirty="0"/>
            </a:br>
            <a:r>
              <a:rPr lang="en-US" sz="2400" dirty="0" smtClean="0"/>
              <a:t>  </a:t>
            </a: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3786" y="914400"/>
            <a:ext cx="2021014" cy="1219200"/>
          </a:xfrm>
          <a:prstGeom prst="rect">
            <a:avLst/>
          </a:prstGeom>
          <a:noFill/>
          <a:ln>
            <a:noFill/>
          </a:ln>
          <a:effectLst/>
          <a:scene3d>
            <a:camera prst="orthographicFront">
              <a:rot lat="0" lon="10799999"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Left Brace 1"/>
          <p:cNvSpPr/>
          <p:nvPr/>
        </p:nvSpPr>
        <p:spPr>
          <a:xfrm rot="5400000">
            <a:off x="6655624" y="41730"/>
            <a:ext cx="415636" cy="4495800"/>
          </a:xfrm>
          <a:prstGeom prst="leftBrace">
            <a:avLst>
              <a:gd name="adj1" fmla="val 51190"/>
              <a:gd name="adj2" fmla="val 49781"/>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018" name="Rectangle 2"/>
          <p:cNvSpPr>
            <a:spLocks noGrp="1" noChangeArrowheads="1"/>
          </p:cNvSpPr>
          <p:nvPr>
            <p:ph type="body" idx="4294967295"/>
          </p:nvPr>
        </p:nvSpPr>
        <p:spPr>
          <a:xfrm>
            <a:off x="0" y="966788"/>
            <a:ext cx="4762500" cy="5510212"/>
          </a:xfrm>
        </p:spPr>
        <p:txBody>
          <a:bodyPr rIns="0"/>
          <a:lstStyle/>
          <a:p>
            <a:r>
              <a:rPr lang="en-US" sz="2200" dirty="0" smtClean="0"/>
              <a:t>In-flight data-driven applications must respond to surprise</a:t>
            </a:r>
          </a:p>
          <a:p>
            <a:pPr lvl="1"/>
            <a:r>
              <a:rPr lang="en-US" sz="2200" dirty="0" smtClean="0"/>
              <a:t>Changes in mission objectives</a:t>
            </a:r>
          </a:p>
          <a:p>
            <a:pPr lvl="1"/>
            <a:r>
              <a:rPr lang="en-US" sz="2200" dirty="0" smtClean="0"/>
              <a:t>Unexpected friends or foes</a:t>
            </a:r>
          </a:p>
          <a:p>
            <a:pPr lvl="1"/>
            <a:r>
              <a:rPr lang="en-US" sz="2200" dirty="0" smtClean="0"/>
              <a:t>Changes in environment</a:t>
            </a:r>
          </a:p>
          <a:p>
            <a:r>
              <a:rPr lang="en-US" sz="2200" dirty="0" smtClean="0"/>
              <a:t>Modalities</a:t>
            </a:r>
          </a:p>
          <a:p>
            <a:pPr lvl="1"/>
            <a:r>
              <a:rPr lang="en-US" sz="2200" dirty="0" smtClean="0"/>
              <a:t>Real-time</a:t>
            </a:r>
          </a:p>
          <a:p>
            <a:pPr lvl="1"/>
            <a:r>
              <a:rPr lang="en-US" sz="2200" dirty="0" smtClean="0"/>
              <a:t>High-performance</a:t>
            </a:r>
          </a:p>
          <a:p>
            <a:pPr lvl="1"/>
            <a:r>
              <a:rPr lang="en-US" sz="2200" dirty="0" smtClean="0"/>
              <a:t>Energy-conserving</a:t>
            </a:r>
          </a:p>
          <a:p>
            <a:r>
              <a:rPr lang="en-US" sz="2200" dirty="0" smtClean="0"/>
              <a:t>Focus areas</a:t>
            </a:r>
          </a:p>
          <a:p>
            <a:pPr lvl="1"/>
            <a:r>
              <a:rPr lang="en-US" sz="2200" dirty="0" smtClean="0"/>
              <a:t>Data structures: spanning HW/SW boundaries &amp; Dynamic</a:t>
            </a:r>
          </a:p>
          <a:p>
            <a:pPr lvl="1"/>
            <a:r>
              <a:rPr lang="en-US" sz="2200" dirty="0" smtClean="0"/>
              <a:t>ISA extensions and hardware support</a:t>
            </a:r>
          </a:p>
          <a:p>
            <a:pPr lvl="1"/>
            <a:r>
              <a:rPr lang="en-US" sz="2200" dirty="0" smtClean="0"/>
              <a:t>Establish performance </a:t>
            </a:r>
            <a:r>
              <a:rPr lang="en-US" sz="2200" dirty="0"/>
              <a:t>m</a:t>
            </a:r>
            <a:r>
              <a:rPr lang="en-US" sz="2200" dirty="0" smtClean="0"/>
              <a:t>etrics</a:t>
            </a:r>
          </a:p>
          <a:p>
            <a:pPr lvl="1"/>
            <a:endParaRPr lang="en-US" sz="2200" dirty="0" smtClean="0"/>
          </a:p>
          <a:p>
            <a:pPr marL="457200" lvl="1" indent="0">
              <a:buNone/>
            </a:pPr>
            <a:endParaRPr lang="en-US" sz="2200" dirty="0"/>
          </a:p>
          <a:p>
            <a:pPr marL="457200" lvl="1" indent="0">
              <a:buNone/>
            </a:pPr>
            <a:endParaRPr lang="en-US" sz="2200" dirty="0" smtClean="0"/>
          </a:p>
          <a:p>
            <a:endParaRPr lang="en-US" sz="2200" dirty="0" smtClean="0"/>
          </a:p>
          <a:p>
            <a:pPr marL="457200" lvl="1" indent="0">
              <a:buNone/>
            </a:pPr>
            <a:endParaRPr lang="en-US" sz="2200" dirty="0" smtClean="0"/>
          </a:p>
        </p:txBody>
      </p:sp>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2362200"/>
            <a:ext cx="4173563" cy="4181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5667375" y="4629150"/>
            <a:ext cx="22098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89496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1" nodeType="clickEffect">
                                  <p:stCondLst>
                                    <p:cond delay="0"/>
                                  </p:stCondLst>
                                  <p:childTnLst>
                                    <p:set>
                                      <p:cBhvr override="childStyle">
                                        <p:cTn id="6" dur="indefinite"/>
                                        <p:tgtEl>
                                          <p:spTgt spid="86018">
                                            <p:txEl>
                                              <p:pRg st="9" end="9"/>
                                            </p:txEl>
                                          </p:spTgt>
                                        </p:tgtEl>
                                        <p:attrNameLst>
                                          <p:attrName>style.color</p:attrName>
                                        </p:attrNameLst>
                                      </p:cBhvr>
                                      <p:to>
                                        <p:clrVal>
                                          <a:srgbClr val="FA2906"/>
                                        </p:clrVal>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body" idx="4294967295"/>
          </p:nvPr>
        </p:nvSpPr>
        <p:spPr>
          <a:xfrm>
            <a:off x="114300" y="762000"/>
            <a:ext cx="5067300" cy="5586412"/>
          </a:xfrm>
        </p:spPr>
        <p:txBody>
          <a:bodyPr lIns="0" rIns="0"/>
          <a:lstStyle/>
          <a:p>
            <a:pPr marL="457200" indent="-457200">
              <a:buFont typeface="+mj-lt"/>
              <a:buAutoNum type="arabicPeriod"/>
            </a:pPr>
            <a:r>
              <a:rPr lang="en-US" sz="2400" dirty="0" smtClean="0"/>
              <a:t>Create representative “surprise” scenarios</a:t>
            </a:r>
          </a:p>
          <a:p>
            <a:pPr marL="457200" indent="-457200">
              <a:buFont typeface="+mj-lt"/>
              <a:buAutoNum type="arabicPeriod"/>
            </a:pPr>
            <a:r>
              <a:rPr lang="en-US" sz="2400" dirty="0" smtClean="0"/>
              <a:t>Map to simplified </a:t>
            </a:r>
            <a:r>
              <a:rPr lang="en-US" sz="2400" dirty="0"/>
              <a:t>v</a:t>
            </a:r>
            <a:r>
              <a:rPr lang="en-US" sz="2400" dirty="0" smtClean="0"/>
              <a:t>ehicle </a:t>
            </a:r>
            <a:r>
              <a:rPr lang="en-US" sz="2400" dirty="0"/>
              <a:t>m</a:t>
            </a:r>
            <a:r>
              <a:rPr lang="en-US" sz="2400" dirty="0" smtClean="0"/>
              <a:t>odel</a:t>
            </a:r>
          </a:p>
          <a:p>
            <a:pPr lvl="1"/>
            <a:r>
              <a:rPr lang="en-US" sz="2200" dirty="0" smtClean="0"/>
              <a:t>Quantify impact of computation response to surprise on vehicle dynamics</a:t>
            </a:r>
          </a:p>
          <a:p>
            <a:pPr marL="457200" indent="-457200">
              <a:buFont typeface="+mj-lt"/>
              <a:buAutoNum type="arabicPeriod"/>
            </a:pPr>
            <a:r>
              <a:rPr lang="en-US" sz="2400" dirty="0" smtClean="0"/>
              <a:t>Develop dynamic HW/SW mechanisms to mitigate impact of surprise</a:t>
            </a:r>
            <a:endParaRPr lang="en-US" sz="2000" dirty="0" smtClean="0"/>
          </a:p>
          <a:p>
            <a:pPr marL="857250" lvl="1" indent="-457200"/>
            <a:r>
              <a:rPr lang="en-US" sz="2000" dirty="0"/>
              <a:t>E</a:t>
            </a:r>
            <a:r>
              <a:rPr lang="en-US" sz="2000" dirty="0" smtClean="0"/>
              <a:t>.g. dynamic data structure, hardware adaptation</a:t>
            </a:r>
          </a:p>
          <a:p>
            <a:pPr marL="457200" indent="-457200">
              <a:buFont typeface="+mj-lt"/>
              <a:buAutoNum type="arabicPeriod"/>
            </a:pPr>
            <a:r>
              <a:rPr lang="en-US" sz="2400" dirty="0" smtClean="0"/>
              <a:t>Evaluate mechanisms</a:t>
            </a:r>
          </a:p>
          <a:p>
            <a:pPr lvl="1"/>
            <a:r>
              <a:rPr lang="en-US" sz="2200" dirty="0" smtClean="0"/>
              <a:t>C models</a:t>
            </a:r>
          </a:p>
          <a:p>
            <a:pPr lvl="1"/>
            <a:r>
              <a:rPr lang="en-US" sz="2200" dirty="0" smtClean="0"/>
              <a:t>MATLAB-Simulink</a:t>
            </a:r>
          </a:p>
          <a:p>
            <a:pPr lvl="1"/>
            <a:r>
              <a:rPr lang="en-US" sz="2200" dirty="0" smtClean="0"/>
              <a:t>FPGA prototypes </a:t>
            </a:r>
          </a:p>
          <a:p>
            <a:pPr marL="914400" lvl="1" indent="-457200">
              <a:buFont typeface="+mj-lt"/>
              <a:buAutoNum type="arabicPeriod"/>
            </a:pPr>
            <a:endParaRPr lang="en-US" sz="2100" dirty="0" smtClean="0"/>
          </a:p>
        </p:txBody>
      </p:sp>
      <p:sp>
        <p:nvSpPr>
          <p:cNvPr id="86019" name="Rectangle 3"/>
          <p:cNvSpPr>
            <a:spLocks noGrp="1" noChangeArrowheads="1"/>
          </p:cNvSpPr>
          <p:nvPr>
            <p:ph type="title" idx="4294967295"/>
          </p:nvPr>
        </p:nvSpPr>
        <p:spPr/>
        <p:txBody>
          <a:bodyPr lIns="0" rIns="0"/>
          <a:lstStyle/>
          <a:p>
            <a:r>
              <a:rPr lang="en-US" sz="3200" dirty="0" smtClean="0"/>
              <a:t>Approach and Methods  </a:t>
            </a: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1496055"/>
            <a:ext cx="1704334" cy="1247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ight Arrow 12"/>
          <p:cNvSpPr/>
          <p:nvPr/>
        </p:nvSpPr>
        <p:spPr>
          <a:xfrm>
            <a:off x="6324600" y="1877056"/>
            <a:ext cx="685800" cy="38100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1630312"/>
            <a:ext cx="1335214" cy="805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7" t="33826" r="26387" b="29061"/>
          <a:stretch/>
        </p:blipFill>
        <p:spPr bwMode="auto">
          <a:xfrm>
            <a:off x="3180080" y="5119914"/>
            <a:ext cx="3373120" cy="1204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U:\research\papers\journals\Arc_support_Sensor_Processing_Control\Sudhanshu\TECS_control_SPU\figs\ravi_top.ep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9888" y="4880430"/>
            <a:ext cx="2534112" cy="14605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hjones\AppData\Local\Microsoft\Windows\Temporary Internet Files\Content.IE5\A3O7GNI6\MC900335182[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81600" y="914401"/>
            <a:ext cx="762000" cy="70341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36208" t="5612" r="23542" b="74387"/>
          <a:stretch/>
        </p:blipFill>
        <p:spPr bwMode="auto">
          <a:xfrm>
            <a:off x="5715000" y="2895600"/>
            <a:ext cx="3248526"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6001385" y="2819400"/>
            <a:ext cx="2685415" cy="369332"/>
          </a:xfrm>
          <a:prstGeom prst="rect">
            <a:avLst/>
          </a:prstGeom>
          <a:noFill/>
        </p:spPr>
        <p:txBody>
          <a:bodyPr wrap="none" rtlCol="0">
            <a:spAutoFit/>
          </a:bodyPr>
          <a:lstStyle/>
          <a:p>
            <a:r>
              <a:rPr lang="en-US" dirty="0" smtClean="0"/>
              <a:t>Vehicle Position Stability</a:t>
            </a:r>
            <a:endParaRPr lang="en-US" dirty="0"/>
          </a:p>
        </p:txBody>
      </p:sp>
      <p:pic>
        <p:nvPicPr>
          <p:cNvPr id="1028" name="Picture 4" descr="C:\Users\phjones\AppData\Local\Microsoft\Windows\Temporary Internet Files\Content.IE5\4EDMQ70R\MP900442465[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9000" y="990600"/>
            <a:ext cx="697089" cy="6096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6200000">
            <a:off x="6208248" y="802153"/>
            <a:ext cx="637552" cy="1014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691225" y="6260068"/>
            <a:ext cx="2557175" cy="369332"/>
          </a:xfrm>
          <a:prstGeom prst="rect">
            <a:avLst/>
          </a:prstGeom>
          <a:noFill/>
        </p:spPr>
        <p:txBody>
          <a:bodyPr wrap="none" rtlCol="0">
            <a:spAutoFit/>
          </a:bodyPr>
          <a:lstStyle/>
          <a:p>
            <a:r>
              <a:rPr lang="en-US" dirty="0" smtClean="0"/>
              <a:t>Simulink Vehicle Model</a:t>
            </a:r>
            <a:endParaRPr lang="en-US" dirty="0"/>
          </a:p>
        </p:txBody>
      </p:sp>
      <p:sp>
        <p:nvSpPr>
          <p:cNvPr id="17" name="TextBox 16"/>
          <p:cNvSpPr txBox="1"/>
          <p:nvPr/>
        </p:nvSpPr>
        <p:spPr>
          <a:xfrm>
            <a:off x="6612473" y="6248400"/>
            <a:ext cx="2531527" cy="369332"/>
          </a:xfrm>
          <a:prstGeom prst="rect">
            <a:avLst/>
          </a:prstGeom>
          <a:noFill/>
        </p:spPr>
        <p:txBody>
          <a:bodyPr wrap="none" rtlCol="0">
            <a:spAutoFit/>
          </a:bodyPr>
          <a:lstStyle/>
          <a:p>
            <a:r>
              <a:rPr lang="en-US" dirty="0" smtClean="0"/>
              <a:t>FPGA Experimentation</a:t>
            </a:r>
            <a:endParaRPr lang="en-US" dirty="0"/>
          </a:p>
        </p:txBody>
      </p:sp>
    </p:spTree>
    <p:extLst>
      <p:ext uri="{BB962C8B-B14F-4D97-AF65-F5344CB8AC3E}">
        <p14:creationId xmlns:p14="http://schemas.microsoft.com/office/powerpoint/2010/main" val="412718007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8440" t="18553" r="4005" b="793"/>
          <a:stretch/>
        </p:blipFill>
        <p:spPr bwMode="auto">
          <a:xfrm>
            <a:off x="1088136" y="5181600"/>
            <a:ext cx="892232" cy="1402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6018" name="Rectangle 2"/>
          <p:cNvSpPr>
            <a:spLocks noGrp="1" noChangeArrowheads="1"/>
          </p:cNvSpPr>
          <p:nvPr>
            <p:ph type="body" idx="4294967295"/>
          </p:nvPr>
        </p:nvSpPr>
        <p:spPr>
          <a:xfrm>
            <a:off x="76200" y="838200"/>
            <a:ext cx="9067800" cy="2819400"/>
          </a:xfrm>
        </p:spPr>
        <p:txBody>
          <a:bodyPr lIns="0" rIns="0"/>
          <a:lstStyle/>
          <a:p>
            <a:r>
              <a:rPr lang="en-US" sz="2000" dirty="0" smtClean="0"/>
              <a:t>DDDAS applications: couples data streamed and its processing.</a:t>
            </a:r>
            <a:endParaRPr lang="en-US" sz="2000" dirty="0"/>
          </a:p>
          <a:p>
            <a:endParaRPr lang="en-US" sz="800" dirty="0" smtClean="0"/>
          </a:p>
          <a:p>
            <a:r>
              <a:rPr lang="en-US" sz="2000" dirty="0"/>
              <a:t>I</a:t>
            </a:r>
            <a:r>
              <a:rPr lang="en-US" sz="2000" dirty="0" smtClean="0"/>
              <a:t>n </a:t>
            </a:r>
            <a:r>
              <a:rPr lang="en-US" sz="2000" dirty="0"/>
              <a:t>addition </a:t>
            </a:r>
            <a:r>
              <a:rPr lang="en-US" sz="2000" dirty="0" smtClean="0"/>
              <a:t>to standard </a:t>
            </a:r>
            <a:r>
              <a:rPr lang="en-US" sz="2000" dirty="0"/>
              <a:t>metrics </a:t>
            </a:r>
            <a:r>
              <a:rPr lang="en-US" sz="2000" dirty="0" smtClean="0"/>
              <a:t>(e.g. worst </a:t>
            </a:r>
            <a:r>
              <a:rPr lang="en-US" sz="2000" dirty="0"/>
              <a:t>case </a:t>
            </a:r>
            <a:r>
              <a:rPr lang="en-US" sz="2000" dirty="0" smtClean="0"/>
              <a:t>task execution for </a:t>
            </a:r>
            <a:r>
              <a:rPr lang="en-US" sz="2000" dirty="0" err="1" smtClean="0"/>
              <a:t>schedulability</a:t>
            </a:r>
            <a:r>
              <a:rPr lang="en-US" sz="2000" dirty="0" smtClean="0"/>
              <a:t> analysis), metrics are needed to embody coupling.</a:t>
            </a:r>
          </a:p>
          <a:p>
            <a:pPr lvl="1"/>
            <a:r>
              <a:rPr lang="en-US" sz="1800" dirty="0" smtClean="0"/>
              <a:t>Impact of variations in control loop execution (i.e. timing jitter) on vehicle stability</a:t>
            </a:r>
          </a:p>
          <a:p>
            <a:pPr lvl="2"/>
            <a:r>
              <a:rPr lang="en-US" sz="1800" dirty="0" smtClean="0"/>
              <a:t>Controller </a:t>
            </a:r>
            <a:r>
              <a:rPr lang="en-US" sz="1800" dirty="0"/>
              <a:t>settling time and overshoot </a:t>
            </a:r>
            <a:r>
              <a:rPr lang="en-US" sz="1800" dirty="0" smtClean="0"/>
              <a:t>metrics as </a:t>
            </a:r>
            <a:r>
              <a:rPr lang="en-US" sz="1800" dirty="0"/>
              <a:t>a function </a:t>
            </a:r>
            <a:r>
              <a:rPr lang="en-US" sz="1800" dirty="0" smtClean="0"/>
              <a:t>of timing jitter</a:t>
            </a:r>
          </a:p>
          <a:p>
            <a:pPr lvl="1"/>
            <a:r>
              <a:rPr lang="en-US" sz="1800" dirty="0"/>
              <a:t>Minimum allocation of computing resources to tolerate </a:t>
            </a:r>
            <a:r>
              <a:rPr lang="en-US" sz="1800" dirty="0" smtClean="0"/>
              <a:t>given surprise scenarios</a:t>
            </a:r>
          </a:p>
          <a:p>
            <a:pPr lvl="2"/>
            <a:r>
              <a:rPr lang="en-US" sz="1800" dirty="0"/>
              <a:t>M</a:t>
            </a:r>
            <a:r>
              <a:rPr lang="en-US" sz="1800" dirty="0" smtClean="0"/>
              <a:t>inimum sensor sample rate needed to tolerate a 50 mile/hour gust of wind.</a:t>
            </a:r>
          </a:p>
          <a:p>
            <a:pPr lvl="1"/>
            <a:endParaRPr lang="en-US" sz="1800" dirty="0" smtClean="0"/>
          </a:p>
        </p:txBody>
      </p:sp>
      <p:sp>
        <p:nvSpPr>
          <p:cNvPr id="86019" name="Rectangle 3"/>
          <p:cNvSpPr>
            <a:spLocks noGrp="1" noChangeArrowheads="1"/>
          </p:cNvSpPr>
          <p:nvPr>
            <p:ph type="title" idx="4294967295"/>
          </p:nvPr>
        </p:nvSpPr>
        <p:spPr/>
        <p:txBody>
          <a:bodyPr lIns="0" rIns="0"/>
          <a:lstStyle/>
          <a:p>
            <a:r>
              <a:rPr lang="en-US" sz="3200" dirty="0" smtClean="0"/>
              <a:t>Performance Metrics for Evaluation  </a:t>
            </a:r>
          </a:p>
        </p:txBody>
      </p:sp>
      <p:pic>
        <p:nvPicPr>
          <p:cNvPr id="1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392913">
            <a:off x="616898" y="4112358"/>
            <a:ext cx="1064829" cy="64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eform 3"/>
          <p:cNvSpPr/>
          <p:nvPr/>
        </p:nvSpPr>
        <p:spPr>
          <a:xfrm>
            <a:off x="88924" y="4041529"/>
            <a:ext cx="722376" cy="265295"/>
          </a:xfrm>
          <a:custGeom>
            <a:avLst/>
            <a:gdLst>
              <a:gd name="connsiteX0" fmla="*/ 0 w 722376"/>
              <a:gd name="connsiteY0" fmla="*/ 265295 h 265295"/>
              <a:gd name="connsiteX1" fmla="*/ 201168 w 722376"/>
              <a:gd name="connsiteY1" fmla="*/ 119 h 265295"/>
              <a:gd name="connsiteX2" fmla="*/ 448056 w 722376"/>
              <a:gd name="connsiteY2" fmla="*/ 228719 h 265295"/>
              <a:gd name="connsiteX3" fmla="*/ 722376 w 722376"/>
              <a:gd name="connsiteY3" fmla="*/ 36695 h 265295"/>
            </a:gdLst>
            <a:ahLst/>
            <a:cxnLst>
              <a:cxn ang="0">
                <a:pos x="connsiteX0" y="connsiteY0"/>
              </a:cxn>
              <a:cxn ang="0">
                <a:pos x="connsiteX1" y="connsiteY1"/>
              </a:cxn>
              <a:cxn ang="0">
                <a:pos x="connsiteX2" y="connsiteY2"/>
              </a:cxn>
              <a:cxn ang="0">
                <a:pos x="connsiteX3" y="connsiteY3"/>
              </a:cxn>
            </a:cxnLst>
            <a:rect l="l" t="t" r="r" b="b"/>
            <a:pathLst>
              <a:path w="722376" h="265295">
                <a:moveTo>
                  <a:pt x="0" y="265295"/>
                </a:moveTo>
                <a:cubicBezTo>
                  <a:pt x="63246" y="135755"/>
                  <a:pt x="126492" y="6215"/>
                  <a:pt x="201168" y="119"/>
                </a:cubicBezTo>
                <a:cubicBezTo>
                  <a:pt x="275844" y="-5977"/>
                  <a:pt x="361188" y="222623"/>
                  <a:pt x="448056" y="228719"/>
                </a:cubicBezTo>
                <a:cubicBezTo>
                  <a:pt x="534924" y="234815"/>
                  <a:pt x="628650" y="135755"/>
                  <a:pt x="722376" y="3669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p:cNvSpPr/>
          <p:nvPr/>
        </p:nvSpPr>
        <p:spPr>
          <a:xfrm>
            <a:off x="143788" y="4382905"/>
            <a:ext cx="722376" cy="265295"/>
          </a:xfrm>
          <a:custGeom>
            <a:avLst/>
            <a:gdLst>
              <a:gd name="connsiteX0" fmla="*/ 0 w 722376"/>
              <a:gd name="connsiteY0" fmla="*/ 265295 h 265295"/>
              <a:gd name="connsiteX1" fmla="*/ 201168 w 722376"/>
              <a:gd name="connsiteY1" fmla="*/ 119 h 265295"/>
              <a:gd name="connsiteX2" fmla="*/ 448056 w 722376"/>
              <a:gd name="connsiteY2" fmla="*/ 228719 h 265295"/>
              <a:gd name="connsiteX3" fmla="*/ 722376 w 722376"/>
              <a:gd name="connsiteY3" fmla="*/ 36695 h 265295"/>
            </a:gdLst>
            <a:ahLst/>
            <a:cxnLst>
              <a:cxn ang="0">
                <a:pos x="connsiteX0" y="connsiteY0"/>
              </a:cxn>
              <a:cxn ang="0">
                <a:pos x="connsiteX1" y="connsiteY1"/>
              </a:cxn>
              <a:cxn ang="0">
                <a:pos x="connsiteX2" y="connsiteY2"/>
              </a:cxn>
              <a:cxn ang="0">
                <a:pos x="connsiteX3" y="connsiteY3"/>
              </a:cxn>
            </a:cxnLst>
            <a:rect l="l" t="t" r="r" b="b"/>
            <a:pathLst>
              <a:path w="722376" h="265295">
                <a:moveTo>
                  <a:pt x="0" y="265295"/>
                </a:moveTo>
                <a:cubicBezTo>
                  <a:pt x="63246" y="135755"/>
                  <a:pt x="126492" y="6215"/>
                  <a:pt x="201168" y="119"/>
                </a:cubicBezTo>
                <a:cubicBezTo>
                  <a:pt x="275844" y="-5977"/>
                  <a:pt x="361188" y="222623"/>
                  <a:pt x="448056" y="228719"/>
                </a:cubicBezTo>
                <a:cubicBezTo>
                  <a:pt x="534924" y="234815"/>
                  <a:pt x="628650" y="135755"/>
                  <a:pt x="722376" y="3669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p:cNvSpPr/>
          <p:nvPr/>
        </p:nvSpPr>
        <p:spPr>
          <a:xfrm>
            <a:off x="183412" y="4687705"/>
            <a:ext cx="722376" cy="265295"/>
          </a:xfrm>
          <a:custGeom>
            <a:avLst/>
            <a:gdLst>
              <a:gd name="connsiteX0" fmla="*/ 0 w 722376"/>
              <a:gd name="connsiteY0" fmla="*/ 265295 h 265295"/>
              <a:gd name="connsiteX1" fmla="*/ 201168 w 722376"/>
              <a:gd name="connsiteY1" fmla="*/ 119 h 265295"/>
              <a:gd name="connsiteX2" fmla="*/ 448056 w 722376"/>
              <a:gd name="connsiteY2" fmla="*/ 228719 h 265295"/>
              <a:gd name="connsiteX3" fmla="*/ 722376 w 722376"/>
              <a:gd name="connsiteY3" fmla="*/ 36695 h 265295"/>
            </a:gdLst>
            <a:ahLst/>
            <a:cxnLst>
              <a:cxn ang="0">
                <a:pos x="connsiteX0" y="connsiteY0"/>
              </a:cxn>
              <a:cxn ang="0">
                <a:pos x="connsiteX1" y="connsiteY1"/>
              </a:cxn>
              <a:cxn ang="0">
                <a:pos x="connsiteX2" y="connsiteY2"/>
              </a:cxn>
              <a:cxn ang="0">
                <a:pos x="connsiteX3" y="connsiteY3"/>
              </a:cxn>
            </a:cxnLst>
            <a:rect l="l" t="t" r="r" b="b"/>
            <a:pathLst>
              <a:path w="722376" h="265295">
                <a:moveTo>
                  <a:pt x="0" y="265295"/>
                </a:moveTo>
                <a:cubicBezTo>
                  <a:pt x="63246" y="135755"/>
                  <a:pt x="126492" y="6215"/>
                  <a:pt x="201168" y="119"/>
                </a:cubicBezTo>
                <a:cubicBezTo>
                  <a:pt x="275844" y="-5977"/>
                  <a:pt x="361188" y="222623"/>
                  <a:pt x="448056" y="228719"/>
                </a:cubicBezTo>
                <a:cubicBezTo>
                  <a:pt x="534924" y="234815"/>
                  <a:pt x="628650" y="135755"/>
                  <a:pt x="722376" y="36695"/>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a:off x="88924" y="3824406"/>
            <a:ext cx="722376"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6200" y="3426261"/>
            <a:ext cx="1210588" cy="369332"/>
          </a:xfrm>
          <a:prstGeom prst="rect">
            <a:avLst/>
          </a:prstGeom>
          <a:noFill/>
        </p:spPr>
        <p:txBody>
          <a:bodyPr wrap="none" rtlCol="0">
            <a:spAutoFit/>
          </a:bodyPr>
          <a:lstStyle/>
          <a:p>
            <a:r>
              <a:rPr lang="en-US" dirty="0" smtClean="0"/>
              <a:t>Wind gust</a:t>
            </a:r>
            <a:endParaRPr lang="en-US" dirty="0"/>
          </a:p>
        </p:txBody>
      </p:sp>
      <p:sp>
        <p:nvSpPr>
          <p:cNvPr id="25" name="Right Arrow 24"/>
          <p:cNvSpPr/>
          <p:nvPr/>
        </p:nvSpPr>
        <p:spPr>
          <a:xfrm rot="5400000">
            <a:off x="800417" y="4879474"/>
            <a:ext cx="499241" cy="38100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Arrow Connector 26"/>
          <p:cNvCxnSpPr/>
          <p:nvPr/>
        </p:nvCxnSpPr>
        <p:spPr>
          <a:xfrm>
            <a:off x="441960" y="6096000"/>
            <a:ext cx="722376"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12254" y="5638800"/>
            <a:ext cx="1359346" cy="369332"/>
          </a:xfrm>
          <a:prstGeom prst="rect">
            <a:avLst/>
          </a:prstGeom>
          <a:noFill/>
        </p:spPr>
        <p:txBody>
          <a:bodyPr wrap="none" lIns="0" rIns="0" rtlCol="0">
            <a:spAutoFit/>
          </a:bodyPr>
          <a:lstStyle/>
          <a:p>
            <a:r>
              <a:rPr lang="en-US" dirty="0" smtClean="0"/>
              <a:t>Pulsed Force</a:t>
            </a:r>
            <a:endParaRPr lang="en-US" dirty="0"/>
          </a:p>
        </p:txBody>
      </p:sp>
      <p:sp>
        <p:nvSpPr>
          <p:cNvPr id="8" name="Freeform 7"/>
          <p:cNvSpPr/>
          <p:nvPr/>
        </p:nvSpPr>
        <p:spPr>
          <a:xfrm>
            <a:off x="73152" y="6172200"/>
            <a:ext cx="832104" cy="164592"/>
          </a:xfrm>
          <a:custGeom>
            <a:avLst/>
            <a:gdLst>
              <a:gd name="connsiteX0" fmla="*/ 0 w 832104"/>
              <a:gd name="connsiteY0" fmla="*/ 201168 h 201168"/>
              <a:gd name="connsiteX1" fmla="*/ 310896 w 832104"/>
              <a:gd name="connsiteY1" fmla="*/ 201168 h 201168"/>
              <a:gd name="connsiteX2" fmla="*/ 320040 w 832104"/>
              <a:gd name="connsiteY2" fmla="*/ 0 h 201168"/>
              <a:gd name="connsiteX3" fmla="*/ 566928 w 832104"/>
              <a:gd name="connsiteY3" fmla="*/ 18288 h 201168"/>
              <a:gd name="connsiteX4" fmla="*/ 566928 w 832104"/>
              <a:gd name="connsiteY4" fmla="*/ 201168 h 201168"/>
              <a:gd name="connsiteX5" fmla="*/ 832104 w 832104"/>
              <a:gd name="connsiteY5" fmla="*/ 201168 h 201168"/>
              <a:gd name="connsiteX0" fmla="*/ 0 w 832104"/>
              <a:gd name="connsiteY0" fmla="*/ 182880 h 182880"/>
              <a:gd name="connsiteX1" fmla="*/ 310896 w 832104"/>
              <a:gd name="connsiteY1" fmla="*/ 182880 h 182880"/>
              <a:gd name="connsiteX2" fmla="*/ 320040 w 832104"/>
              <a:gd name="connsiteY2" fmla="*/ 18288 h 182880"/>
              <a:gd name="connsiteX3" fmla="*/ 566928 w 832104"/>
              <a:gd name="connsiteY3" fmla="*/ 0 h 182880"/>
              <a:gd name="connsiteX4" fmla="*/ 566928 w 832104"/>
              <a:gd name="connsiteY4" fmla="*/ 182880 h 182880"/>
              <a:gd name="connsiteX5" fmla="*/ 832104 w 832104"/>
              <a:gd name="connsiteY5" fmla="*/ 182880 h 182880"/>
              <a:gd name="connsiteX0" fmla="*/ 0 w 832104"/>
              <a:gd name="connsiteY0" fmla="*/ 182880 h 182880"/>
              <a:gd name="connsiteX1" fmla="*/ 310896 w 832104"/>
              <a:gd name="connsiteY1" fmla="*/ 182880 h 182880"/>
              <a:gd name="connsiteX2" fmla="*/ 320040 w 832104"/>
              <a:gd name="connsiteY2" fmla="*/ 18288 h 182880"/>
              <a:gd name="connsiteX3" fmla="*/ 566928 w 832104"/>
              <a:gd name="connsiteY3" fmla="*/ 0 h 182880"/>
              <a:gd name="connsiteX4" fmla="*/ 566928 w 832104"/>
              <a:gd name="connsiteY4" fmla="*/ 182880 h 182880"/>
              <a:gd name="connsiteX5" fmla="*/ 832104 w 832104"/>
              <a:gd name="connsiteY5" fmla="*/ 182880 h 182880"/>
              <a:gd name="connsiteX0" fmla="*/ 0 w 832104"/>
              <a:gd name="connsiteY0" fmla="*/ 182880 h 182880"/>
              <a:gd name="connsiteX1" fmla="*/ 310896 w 832104"/>
              <a:gd name="connsiteY1" fmla="*/ 182880 h 182880"/>
              <a:gd name="connsiteX2" fmla="*/ 320040 w 832104"/>
              <a:gd name="connsiteY2" fmla="*/ 18288 h 182880"/>
              <a:gd name="connsiteX3" fmla="*/ 566928 w 832104"/>
              <a:gd name="connsiteY3" fmla="*/ 0 h 182880"/>
              <a:gd name="connsiteX4" fmla="*/ 566928 w 832104"/>
              <a:gd name="connsiteY4" fmla="*/ 182880 h 182880"/>
              <a:gd name="connsiteX5" fmla="*/ 832104 w 832104"/>
              <a:gd name="connsiteY5" fmla="*/ 182880 h 182880"/>
              <a:gd name="connsiteX0" fmla="*/ 0 w 832104"/>
              <a:gd name="connsiteY0" fmla="*/ 164592 h 164592"/>
              <a:gd name="connsiteX1" fmla="*/ 310896 w 832104"/>
              <a:gd name="connsiteY1" fmla="*/ 164592 h 164592"/>
              <a:gd name="connsiteX2" fmla="*/ 320040 w 832104"/>
              <a:gd name="connsiteY2" fmla="*/ 0 h 164592"/>
              <a:gd name="connsiteX3" fmla="*/ 566928 w 832104"/>
              <a:gd name="connsiteY3" fmla="*/ 9144 h 164592"/>
              <a:gd name="connsiteX4" fmla="*/ 566928 w 832104"/>
              <a:gd name="connsiteY4" fmla="*/ 164592 h 164592"/>
              <a:gd name="connsiteX5" fmla="*/ 832104 w 832104"/>
              <a:gd name="connsiteY5" fmla="*/ 164592 h 164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2104" h="164592">
                <a:moveTo>
                  <a:pt x="0" y="164592"/>
                </a:moveTo>
                <a:lnTo>
                  <a:pt x="310896" y="164592"/>
                </a:lnTo>
                <a:cubicBezTo>
                  <a:pt x="313944" y="109728"/>
                  <a:pt x="316992" y="27432"/>
                  <a:pt x="320040" y="0"/>
                </a:cubicBezTo>
                <a:lnTo>
                  <a:pt x="566928" y="9144"/>
                </a:lnTo>
                <a:lnTo>
                  <a:pt x="566928" y="164592"/>
                </a:lnTo>
                <a:lnTo>
                  <a:pt x="832104" y="16459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969" t="71800" r="17321" b="3326"/>
          <a:stretch/>
        </p:blipFill>
        <p:spPr bwMode="auto">
          <a:xfrm>
            <a:off x="2179320" y="5182554"/>
            <a:ext cx="6949440" cy="1264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950" t="7541" r="16803" b="65809"/>
          <a:stretch/>
        </p:blipFill>
        <p:spPr bwMode="auto">
          <a:xfrm>
            <a:off x="2179320" y="3945577"/>
            <a:ext cx="6958584" cy="1159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179320" y="6413956"/>
            <a:ext cx="6949440" cy="215444"/>
          </a:xfrm>
          <a:prstGeom prst="rect">
            <a:avLst/>
          </a:prstGeom>
          <a:solidFill>
            <a:schemeClr val="tx1">
              <a:lumMod val="50000"/>
              <a:lumOff val="50000"/>
            </a:schemeClr>
          </a:solidFill>
        </p:spPr>
        <p:txBody>
          <a:bodyPr wrap="square" tIns="0" bIns="0" rtlCol="0">
            <a:spAutoFit/>
          </a:bodyPr>
          <a:lstStyle/>
          <a:p>
            <a:pPr algn="ctr"/>
            <a:r>
              <a:rPr lang="en-US" sz="1400" dirty="0" smtClean="0"/>
              <a:t>Time seconds</a:t>
            </a:r>
            <a:endParaRPr lang="en-US" sz="1400" dirty="0"/>
          </a:p>
        </p:txBody>
      </p:sp>
      <p:sp>
        <p:nvSpPr>
          <p:cNvPr id="24" name="TextBox 23"/>
          <p:cNvSpPr txBox="1"/>
          <p:nvPr/>
        </p:nvSpPr>
        <p:spPr>
          <a:xfrm>
            <a:off x="4267200" y="5181600"/>
            <a:ext cx="2590800" cy="215444"/>
          </a:xfrm>
          <a:prstGeom prst="rect">
            <a:avLst/>
          </a:prstGeom>
          <a:solidFill>
            <a:schemeClr val="tx1">
              <a:lumMod val="50000"/>
              <a:lumOff val="50000"/>
            </a:schemeClr>
          </a:solidFill>
        </p:spPr>
        <p:txBody>
          <a:bodyPr wrap="square" tIns="0" bIns="0" rtlCol="0">
            <a:spAutoFit/>
          </a:bodyPr>
          <a:lstStyle/>
          <a:p>
            <a:pPr algn="ctr"/>
            <a:r>
              <a:rPr lang="en-US" sz="1400" dirty="0" smtClean="0"/>
              <a:t>Controller Output Force (N)</a:t>
            </a:r>
            <a:endParaRPr lang="en-US" sz="1400" dirty="0"/>
          </a:p>
        </p:txBody>
      </p:sp>
      <p:sp>
        <p:nvSpPr>
          <p:cNvPr id="29" name="TextBox 28"/>
          <p:cNvSpPr txBox="1"/>
          <p:nvPr/>
        </p:nvSpPr>
        <p:spPr>
          <a:xfrm>
            <a:off x="2194560" y="3795724"/>
            <a:ext cx="6949440" cy="215444"/>
          </a:xfrm>
          <a:prstGeom prst="rect">
            <a:avLst/>
          </a:prstGeom>
          <a:solidFill>
            <a:schemeClr val="tx1">
              <a:lumMod val="50000"/>
              <a:lumOff val="50000"/>
            </a:schemeClr>
          </a:solidFill>
        </p:spPr>
        <p:txBody>
          <a:bodyPr wrap="square" tIns="0" bIns="0" rtlCol="0">
            <a:spAutoFit/>
          </a:bodyPr>
          <a:lstStyle/>
          <a:p>
            <a:pPr algn="ctr"/>
            <a:r>
              <a:rPr lang="en-US" sz="1400" dirty="0" smtClean="0"/>
              <a:t>Vehicle Position (</a:t>
            </a:r>
            <a:r>
              <a:rPr lang="en-US" sz="1400" dirty="0" err="1" smtClean="0"/>
              <a:t>ft</a:t>
            </a:r>
            <a:r>
              <a:rPr lang="en-US" sz="1400" dirty="0" smtClean="0"/>
              <a:t>)</a:t>
            </a:r>
            <a:endParaRPr lang="en-US" sz="1400" dirty="0"/>
          </a:p>
        </p:txBody>
      </p:sp>
      <p:cxnSp>
        <p:nvCxnSpPr>
          <p:cNvPr id="30" name="Straight Arrow Connector 29"/>
          <p:cNvCxnSpPr/>
          <p:nvPr/>
        </p:nvCxnSpPr>
        <p:spPr>
          <a:xfrm flipH="1" flipV="1">
            <a:off x="6477000" y="4525488"/>
            <a:ext cx="609600" cy="563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086600" y="4432489"/>
            <a:ext cx="1415772" cy="369332"/>
          </a:xfrm>
          <a:prstGeom prst="rect">
            <a:avLst/>
          </a:prstGeom>
          <a:noFill/>
        </p:spPr>
        <p:txBody>
          <a:bodyPr wrap="none" rtlCol="0">
            <a:spAutoFit/>
          </a:bodyPr>
          <a:lstStyle/>
          <a:p>
            <a:r>
              <a:rPr lang="en-US" dirty="0" smtClean="0">
                <a:solidFill>
                  <a:srgbClr val="FF0000"/>
                </a:solidFill>
              </a:rPr>
              <a:t>Disturbance</a:t>
            </a:r>
            <a:endParaRPr lang="en-US" dirty="0">
              <a:solidFill>
                <a:srgbClr val="FF0000"/>
              </a:solidFill>
            </a:endParaRPr>
          </a:p>
        </p:txBody>
      </p:sp>
      <p:cxnSp>
        <p:nvCxnSpPr>
          <p:cNvPr id="31" name="Straight Arrow Connector 30"/>
          <p:cNvCxnSpPr>
            <a:stCxn id="32" idx="1"/>
          </p:cNvCxnSpPr>
          <p:nvPr/>
        </p:nvCxnSpPr>
        <p:spPr>
          <a:xfrm flipH="1" flipV="1">
            <a:off x="4184905" y="4572733"/>
            <a:ext cx="366196" cy="9858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551101" y="4486656"/>
            <a:ext cx="1005403" cy="369332"/>
          </a:xfrm>
          <a:prstGeom prst="rect">
            <a:avLst/>
          </a:prstGeom>
          <a:noFill/>
        </p:spPr>
        <p:txBody>
          <a:bodyPr wrap="none" rtlCol="0">
            <a:spAutoFit/>
          </a:bodyPr>
          <a:lstStyle/>
          <a:p>
            <a:r>
              <a:rPr lang="en-US" dirty="0" smtClean="0">
                <a:solidFill>
                  <a:srgbClr val="FF0000"/>
                </a:solidFill>
              </a:rPr>
              <a:t>Position</a:t>
            </a:r>
            <a:endParaRPr lang="en-US" dirty="0">
              <a:solidFill>
                <a:srgbClr val="FF0000"/>
              </a:solidFill>
            </a:endParaRPr>
          </a:p>
        </p:txBody>
      </p:sp>
      <p:sp>
        <p:nvSpPr>
          <p:cNvPr id="35" name="TextBox 34"/>
          <p:cNvSpPr txBox="1"/>
          <p:nvPr/>
        </p:nvSpPr>
        <p:spPr>
          <a:xfrm>
            <a:off x="3112008" y="4307860"/>
            <a:ext cx="822661" cy="523220"/>
          </a:xfrm>
          <a:prstGeom prst="rect">
            <a:avLst/>
          </a:prstGeom>
          <a:noFill/>
        </p:spPr>
        <p:txBody>
          <a:bodyPr wrap="none" rtlCol="0">
            <a:spAutoFit/>
          </a:bodyPr>
          <a:lstStyle/>
          <a:p>
            <a:pPr algn="ctr"/>
            <a:r>
              <a:rPr lang="en-US" sz="1400" dirty="0" smtClean="0">
                <a:solidFill>
                  <a:srgbClr val="FF0000"/>
                </a:solidFill>
              </a:rPr>
              <a:t>Goal</a:t>
            </a:r>
          </a:p>
          <a:p>
            <a:pPr algn="ctr"/>
            <a:r>
              <a:rPr lang="en-US" sz="1400" dirty="0" smtClean="0">
                <a:solidFill>
                  <a:srgbClr val="FF0000"/>
                </a:solidFill>
              </a:rPr>
              <a:t>Position</a:t>
            </a:r>
            <a:endParaRPr lang="en-US" sz="1400" dirty="0">
              <a:solidFill>
                <a:srgbClr val="FF0000"/>
              </a:solidFill>
            </a:endParaRPr>
          </a:p>
        </p:txBody>
      </p:sp>
      <p:cxnSp>
        <p:nvCxnSpPr>
          <p:cNvPr id="36" name="Straight Arrow Connector 35"/>
          <p:cNvCxnSpPr/>
          <p:nvPr/>
        </p:nvCxnSpPr>
        <p:spPr>
          <a:xfrm flipH="1" flipV="1">
            <a:off x="3236976" y="4241674"/>
            <a:ext cx="183467" cy="12915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342371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Quadrotor</a:t>
            </a:r>
            <a:r>
              <a:rPr lang="en-US" dirty="0" smtClean="0"/>
              <a:t> Platform</a:t>
            </a:r>
            <a:endParaRPr lang="en-US" dirty="0"/>
          </a:p>
        </p:txBody>
      </p:sp>
      <p:pic>
        <p:nvPicPr>
          <p:cNvPr id="3" name="MVI_2753.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90600" y="933450"/>
            <a:ext cx="7086600" cy="5314950"/>
          </a:xfrm>
          <a:prstGeom prst="rect">
            <a:avLst/>
          </a:prstGeom>
        </p:spPr>
      </p:pic>
    </p:spTree>
    <p:extLst>
      <p:ext uri="{BB962C8B-B14F-4D97-AF65-F5344CB8AC3E}">
        <p14:creationId xmlns:p14="http://schemas.microsoft.com/office/powerpoint/2010/main" val="3786304280"/>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Multilayer PID Control of </a:t>
            </a:r>
            <a:r>
              <a:rPr lang="en-US" dirty="0" err="1" smtClean="0"/>
              <a:t>Quadrotor</a:t>
            </a:r>
            <a:endParaRPr lang="en-US" dirty="0"/>
          </a:p>
        </p:txBody>
      </p:sp>
      <p:pic>
        <p:nvPicPr>
          <p:cNvPr id="5" name="Content Placeholder 4" descr="PID_model.png"/>
          <p:cNvPicPr>
            <a:picLocks noChangeAspect="1"/>
          </p:cNvPicPr>
          <p:nvPr/>
        </p:nvPicPr>
        <p:blipFill>
          <a:blip r:embed="rId4"/>
          <a:stretch>
            <a:fillRect/>
          </a:stretch>
        </p:blipFill>
        <p:spPr bwMode="auto">
          <a:xfrm>
            <a:off x="228600" y="914400"/>
            <a:ext cx="4953000" cy="203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d_video.avi">
            <a:hlinkClick r:id="" action="ppaction://media"/>
          </p:cNvPr>
          <p:cNvPicPr>
            <a:picLocks noGrp="1" noChangeAspect="1"/>
          </p:cNvPicPr>
          <p:nvPr>
            <p:ph sz="half" idx="2"/>
            <a:videoFile r:link="rId2"/>
            <p:extLst>
              <p:ext uri="{DAA4B4D4-6D71-4841-9C94-3DE7FCFB9230}">
                <p14:media xmlns:p14="http://schemas.microsoft.com/office/powerpoint/2010/main" r:link="rId1"/>
              </p:ext>
            </p:extLst>
          </p:nvPr>
        </p:nvPicPr>
        <p:blipFill>
          <a:blip r:embed="rId5"/>
          <a:stretch>
            <a:fillRect/>
          </a:stretch>
        </p:blipFill>
        <p:spPr>
          <a:xfrm>
            <a:off x="5943600" y="4419600"/>
            <a:ext cx="3028950" cy="1998266"/>
          </a:xfrm>
          <a:prstGeom prst="rect">
            <a:avLst/>
          </a:prstGeom>
        </p:spPr>
      </p:pic>
      <p:pic>
        <p:nvPicPr>
          <p:cNvPr id="7" name="Picture 6" descr="PID_output.png"/>
          <p:cNvPicPr>
            <a:picLocks noChangeAspect="1"/>
          </p:cNvPicPr>
          <p:nvPr/>
        </p:nvPicPr>
        <p:blipFill>
          <a:blip r:embed="rId6"/>
          <a:stretch>
            <a:fillRect/>
          </a:stretch>
        </p:blipFill>
        <p:spPr>
          <a:xfrm>
            <a:off x="228600" y="3068586"/>
            <a:ext cx="5257800" cy="3347382"/>
          </a:xfrm>
          <a:prstGeom prst="rect">
            <a:avLst/>
          </a:prstGeom>
        </p:spPr>
      </p:pic>
      <p:sp>
        <p:nvSpPr>
          <p:cNvPr id="9" name="Rectangle 2"/>
          <p:cNvSpPr txBox="1">
            <a:spLocks noChangeArrowheads="1"/>
          </p:cNvSpPr>
          <p:nvPr/>
        </p:nvSpPr>
        <p:spPr bwMode="auto">
          <a:xfrm>
            <a:off x="5562600" y="914400"/>
            <a:ext cx="3581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marL="457200" marR="0" lvl="0" indent="-457200" algn="l" defTabSz="914400" rtl="0" eaLnBrk="0" fontAlgn="base" latinLnBrk="0" hangingPunct="0">
              <a:lnSpc>
                <a:spcPct val="100000"/>
              </a:lnSpc>
              <a:spcBef>
                <a:spcPct val="10000"/>
              </a:spcBef>
              <a:spcAft>
                <a:spcPct val="0"/>
              </a:spcAft>
              <a:buClrTx/>
              <a:buSzTx/>
              <a:buFont typeface="+mj-lt"/>
              <a:buAutoNum type="arabicPeriod"/>
              <a:tabLst/>
              <a:defRPr/>
            </a:pPr>
            <a:endParaRPr kumimoji="0" lang="en-US" sz="2400" b="0" i="0" u="none" strike="noStrike" kern="0" cap="none" spc="0" normalizeH="0" baseline="0" noProof="0" dirty="0" smtClean="0">
              <a:ln>
                <a:noFill/>
              </a:ln>
              <a:solidFill>
                <a:srgbClr val="006600"/>
              </a:solidFill>
              <a:effectLst/>
              <a:uLnTx/>
              <a:uFillTx/>
              <a:latin typeface="+mn-lt"/>
              <a:ea typeface="+mn-ea"/>
              <a:cs typeface="+mn-cs"/>
            </a:endParaRPr>
          </a:p>
        </p:txBody>
      </p:sp>
    </p:spTree>
    <p:extLst>
      <p:ext uri="{BB962C8B-B14F-4D97-AF65-F5344CB8AC3E}">
        <p14:creationId xmlns:p14="http://schemas.microsoft.com/office/powerpoint/2010/main" val="3481582248"/>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LQR Control of </a:t>
            </a:r>
            <a:r>
              <a:rPr lang="en-US" dirty="0" err="1" smtClean="0"/>
              <a:t>Quadrotor</a:t>
            </a:r>
            <a:endParaRPr lang="en-US" dirty="0"/>
          </a:p>
        </p:txBody>
      </p:sp>
      <p:pic>
        <p:nvPicPr>
          <p:cNvPr id="5" name="sf_video.avi">
            <a:hlinkClick r:id="" action="ppaction://media"/>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4"/>
          <a:stretch>
            <a:fillRect/>
          </a:stretch>
        </p:blipFill>
        <p:spPr>
          <a:xfrm>
            <a:off x="5638800" y="4236509"/>
            <a:ext cx="3257549" cy="2149077"/>
          </a:xfrm>
          <a:prstGeom prst="rect">
            <a:avLst/>
          </a:prstGeom>
        </p:spPr>
      </p:pic>
      <p:pic>
        <p:nvPicPr>
          <p:cNvPr id="6" name="Picture 5" descr="SF_output.png"/>
          <p:cNvPicPr>
            <a:picLocks noChangeAspect="1"/>
          </p:cNvPicPr>
          <p:nvPr/>
        </p:nvPicPr>
        <p:blipFill>
          <a:blip r:embed="rId5"/>
          <a:stretch>
            <a:fillRect/>
          </a:stretch>
        </p:blipFill>
        <p:spPr>
          <a:xfrm>
            <a:off x="0" y="3276600"/>
            <a:ext cx="5508060" cy="3048000"/>
          </a:xfrm>
          <a:prstGeom prst="rect">
            <a:avLst/>
          </a:prstGeom>
        </p:spPr>
      </p:pic>
      <p:pic>
        <p:nvPicPr>
          <p:cNvPr id="7" name="Picture 6" descr="SF_model.png"/>
          <p:cNvPicPr>
            <a:picLocks noChangeAspect="1"/>
          </p:cNvPicPr>
          <p:nvPr/>
        </p:nvPicPr>
        <p:blipFill>
          <a:blip r:embed="rId6"/>
          <a:stretch>
            <a:fillRect/>
          </a:stretch>
        </p:blipFill>
        <p:spPr>
          <a:xfrm>
            <a:off x="0" y="990600"/>
            <a:ext cx="5436026" cy="1905000"/>
          </a:xfrm>
          <a:prstGeom prst="rect">
            <a:avLst/>
          </a:prstGeom>
        </p:spPr>
      </p:pic>
      <p:sp>
        <p:nvSpPr>
          <p:cNvPr id="10" name="Rectangle 2"/>
          <p:cNvSpPr txBox="1">
            <a:spLocks noChangeArrowheads="1"/>
          </p:cNvSpPr>
          <p:nvPr/>
        </p:nvSpPr>
        <p:spPr bwMode="auto">
          <a:xfrm>
            <a:off x="5562600" y="914400"/>
            <a:ext cx="3581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marL="457200" marR="0" lvl="0" indent="-457200" algn="l" defTabSz="914400" rtl="0" eaLnBrk="0" fontAlgn="base" latinLnBrk="0" hangingPunct="0">
              <a:lnSpc>
                <a:spcPct val="100000"/>
              </a:lnSpc>
              <a:spcBef>
                <a:spcPct val="10000"/>
              </a:spcBef>
              <a:spcAft>
                <a:spcPct val="0"/>
              </a:spcAft>
              <a:buClrTx/>
              <a:buSzTx/>
              <a:buFont typeface="+mj-lt"/>
              <a:buAutoNum type="arabicPeriod"/>
              <a:tabLst/>
              <a:defRPr/>
            </a:pPr>
            <a:endParaRPr kumimoji="0" lang="en-US" sz="2400" b="0" i="0" u="none" strike="noStrike" kern="0" cap="none" spc="0" normalizeH="0" baseline="0" noProof="0" dirty="0" smtClean="0">
              <a:ln>
                <a:noFill/>
              </a:ln>
              <a:solidFill>
                <a:srgbClr val="006600"/>
              </a:solidFill>
              <a:effectLst/>
              <a:uLnTx/>
              <a:uFillTx/>
              <a:latin typeface="+mn-lt"/>
              <a:ea typeface="+mn-ea"/>
              <a:cs typeface="+mn-cs"/>
            </a:endParaRPr>
          </a:p>
        </p:txBody>
      </p:sp>
    </p:spTree>
    <p:extLst>
      <p:ext uri="{BB962C8B-B14F-4D97-AF65-F5344CB8AC3E}">
        <p14:creationId xmlns:p14="http://schemas.microsoft.com/office/powerpoint/2010/main" val="675425402"/>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body" idx="4294967295"/>
          </p:nvPr>
        </p:nvSpPr>
        <p:spPr>
          <a:xfrm>
            <a:off x="114300" y="1371600"/>
            <a:ext cx="4686300" cy="5257800"/>
          </a:xfrm>
        </p:spPr>
        <p:txBody>
          <a:bodyPr lIns="0" rIns="0"/>
          <a:lstStyle/>
          <a:p>
            <a:r>
              <a:rPr lang="en-US" sz="2400" dirty="0" smtClean="0"/>
              <a:t>Priority queue: </a:t>
            </a:r>
            <a:r>
              <a:rPr lang="en-US" sz="2200" dirty="0" smtClean="0"/>
              <a:t>Hardware implementation for real-time controls</a:t>
            </a:r>
          </a:p>
          <a:p>
            <a:pPr lvl="1"/>
            <a:r>
              <a:rPr lang="en-US" sz="2000" dirty="0" smtClean="0"/>
              <a:t>Increasing throughput and reducing jitter</a:t>
            </a:r>
          </a:p>
          <a:p>
            <a:r>
              <a:rPr lang="en-US" sz="2400" dirty="0" smtClean="0"/>
              <a:t>Ordered set: </a:t>
            </a:r>
            <a:r>
              <a:rPr lang="en-US" sz="2200" dirty="0" smtClean="0"/>
              <a:t>Exploring migration from red-black trees to AVL trees</a:t>
            </a:r>
          </a:p>
          <a:p>
            <a:pPr lvl="1"/>
            <a:r>
              <a:rPr lang="en-US" sz="2000" dirty="0" smtClean="0"/>
              <a:t>Supporting transition between mission modalities.</a:t>
            </a:r>
          </a:p>
        </p:txBody>
      </p:sp>
      <p:sp>
        <p:nvSpPr>
          <p:cNvPr id="86019" name="Rectangle 3"/>
          <p:cNvSpPr>
            <a:spLocks noGrp="1" noChangeArrowheads="1"/>
          </p:cNvSpPr>
          <p:nvPr>
            <p:ph type="title" idx="4294967295"/>
          </p:nvPr>
        </p:nvSpPr>
        <p:spPr/>
        <p:txBody>
          <a:bodyPr lIns="0" rIns="0"/>
          <a:lstStyle/>
          <a:p>
            <a:r>
              <a:rPr lang="en-US" sz="3200" dirty="0" smtClean="0"/>
              <a:t>Dynamic Data Structures  </a:t>
            </a: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526485"/>
            <a:ext cx="1259014" cy="759515"/>
          </a:xfrm>
          <a:prstGeom prst="rect">
            <a:avLst/>
          </a:prstGeom>
          <a:noFill/>
          <a:ln>
            <a:noFill/>
          </a:ln>
          <a:effectLst/>
          <a:scene3d>
            <a:camera prst="orthographicFront">
              <a:rot lat="0" lon="10799999"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58440" t="18553" r="4005" b="793"/>
          <a:stretch/>
        </p:blipFill>
        <p:spPr bwMode="auto">
          <a:xfrm>
            <a:off x="5715000" y="914400"/>
            <a:ext cx="892232" cy="1402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5" name="Group 24"/>
          <p:cNvGrpSpPr/>
          <p:nvPr/>
        </p:nvGrpSpPr>
        <p:grpSpPr>
          <a:xfrm>
            <a:off x="4876800" y="3429000"/>
            <a:ext cx="3886200" cy="2971800"/>
            <a:chOff x="4876800" y="3429000"/>
            <a:chExt cx="3886200" cy="2971800"/>
          </a:xfrm>
        </p:grpSpPr>
        <p:sp>
          <p:nvSpPr>
            <p:cNvPr id="19" name="TextBox 18"/>
            <p:cNvSpPr txBox="1"/>
            <p:nvPr/>
          </p:nvSpPr>
          <p:spPr>
            <a:xfrm>
              <a:off x="4876800" y="3429000"/>
              <a:ext cx="3886200" cy="369332"/>
            </a:xfrm>
            <a:prstGeom prst="rect">
              <a:avLst/>
            </a:prstGeom>
            <a:noFill/>
          </p:spPr>
          <p:txBody>
            <a:bodyPr wrap="square" rtlCol="0">
              <a:spAutoFit/>
            </a:bodyPr>
            <a:lstStyle/>
            <a:p>
              <a:pPr algn="ctr"/>
              <a:r>
                <a:rPr lang="en-US" dirty="0" smtClean="0"/>
                <a:t>Adaptation to evolving conditions</a:t>
              </a:r>
              <a:endParaRPr lang="en-US" dirty="0"/>
            </a:p>
          </p:txBody>
        </p:sp>
        <p:grpSp>
          <p:nvGrpSpPr>
            <p:cNvPr id="18" name="Group 17"/>
            <p:cNvGrpSpPr/>
            <p:nvPr/>
          </p:nvGrpSpPr>
          <p:grpSpPr>
            <a:xfrm>
              <a:off x="5105400" y="3962400"/>
              <a:ext cx="3429000" cy="2438400"/>
              <a:chOff x="5486400" y="3429000"/>
              <a:chExt cx="3429000" cy="2438400"/>
            </a:xfrm>
          </p:grpSpPr>
          <p:sp>
            <p:nvSpPr>
              <p:cNvPr id="6" name="Oval 5"/>
              <p:cNvSpPr/>
              <p:nvPr/>
            </p:nvSpPr>
            <p:spPr>
              <a:xfrm>
                <a:off x="5486400" y="3429000"/>
                <a:ext cx="1066800" cy="838200"/>
              </a:xfrm>
              <a:prstGeom prst="ellipse">
                <a:avLst/>
              </a:prstGeom>
              <a:noFill/>
              <a:ln w="19050" cmpd="sng"/>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Real-time</a:t>
                </a:r>
                <a:endParaRPr lang="en-US" dirty="0">
                  <a:solidFill>
                    <a:schemeClr val="tx1"/>
                  </a:solidFill>
                </a:endParaRPr>
              </a:p>
            </p:txBody>
          </p:sp>
          <p:sp>
            <p:nvSpPr>
              <p:cNvPr id="8" name="Oval 7"/>
              <p:cNvSpPr/>
              <p:nvPr/>
            </p:nvSpPr>
            <p:spPr>
              <a:xfrm>
                <a:off x="6629400" y="5029200"/>
                <a:ext cx="1600200" cy="838200"/>
              </a:xfrm>
              <a:prstGeom prst="ellipse">
                <a:avLst/>
              </a:prstGeom>
              <a:noFill/>
              <a:ln w="19050" cmpd="sng"/>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Small</a:t>
                </a:r>
              </a:p>
              <a:p>
                <a:pPr algn="ctr"/>
                <a:r>
                  <a:rPr lang="en-US" dirty="0" smtClean="0">
                    <a:solidFill>
                      <a:schemeClr val="tx1"/>
                    </a:solidFill>
                  </a:rPr>
                  <a:t>footprint</a:t>
                </a:r>
                <a:endParaRPr lang="en-US" dirty="0">
                  <a:solidFill>
                    <a:schemeClr val="tx1"/>
                  </a:solidFill>
                </a:endParaRPr>
              </a:p>
            </p:txBody>
          </p:sp>
          <p:sp>
            <p:nvSpPr>
              <p:cNvPr id="9" name="Oval 8"/>
              <p:cNvSpPr/>
              <p:nvPr/>
            </p:nvSpPr>
            <p:spPr>
              <a:xfrm>
                <a:off x="7010400" y="3429000"/>
                <a:ext cx="1905000" cy="838200"/>
              </a:xfrm>
              <a:prstGeom prst="ellipse">
                <a:avLst/>
              </a:prstGeom>
              <a:noFill/>
              <a:ln w="19050" cmpd="sng"/>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rPr>
                  <a:t>High-performance</a:t>
                </a:r>
                <a:endParaRPr lang="en-US" sz="1600" dirty="0">
                  <a:solidFill>
                    <a:schemeClr val="tx1"/>
                  </a:solidFill>
                </a:endParaRPr>
              </a:p>
            </p:txBody>
          </p:sp>
          <p:cxnSp>
            <p:nvCxnSpPr>
              <p:cNvPr id="11" name="Straight Arrow Connector 10"/>
              <p:cNvCxnSpPr>
                <a:stCxn id="6" idx="4"/>
              </p:cNvCxnSpPr>
              <p:nvPr/>
            </p:nvCxnSpPr>
            <p:spPr>
              <a:xfrm>
                <a:off x="6019800" y="4267200"/>
                <a:ext cx="914400" cy="9144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6" idx="6"/>
                <a:endCxn id="9" idx="2"/>
              </p:cNvCxnSpPr>
              <p:nvPr/>
            </p:nvCxnSpPr>
            <p:spPr>
              <a:xfrm>
                <a:off x="6553200" y="3848100"/>
                <a:ext cx="457200" cy="1588"/>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9" idx="4"/>
                <a:endCxn id="8" idx="0"/>
              </p:cNvCxnSpPr>
              <p:nvPr/>
            </p:nvCxnSpPr>
            <p:spPr>
              <a:xfrm rot="5400000">
                <a:off x="7315200" y="4381500"/>
                <a:ext cx="762000" cy="5334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grpSp>
      </p:grpSp>
      <p:cxnSp>
        <p:nvCxnSpPr>
          <p:cNvPr id="21" name="Straight Arrow Connector 20"/>
          <p:cNvCxnSpPr>
            <a:stCxn id="5" idx="2"/>
            <a:endCxn id="19" idx="0"/>
          </p:cNvCxnSpPr>
          <p:nvPr/>
        </p:nvCxnSpPr>
        <p:spPr>
          <a:xfrm rot="16200000" flipH="1">
            <a:off x="5934248" y="2543348"/>
            <a:ext cx="1112520" cy="658784"/>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endCxn id="19" idx="0"/>
          </p:cNvCxnSpPr>
          <p:nvPr/>
        </p:nvCxnSpPr>
        <p:spPr>
          <a:xfrm rot="5400000">
            <a:off x="6800850" y="2381250"/>
            <a:ext cx="1066800" cy="1028700"/>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6" name="Rectangle 25"/>
          <p:cNvSpPr/>
          <p:nvPr/>
        </p:nvSpPr>
        <p:spPr>
          <a:xfrm>
            <a:off x="4800600" y="3429000"/>
            <a:ext cx="4038600" cy="3124200"/>
          </a:xfrm>
          <a:prstGeom prst="rect">
            <a:avLst/>
          </a:prstGeom>
          <a:no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6936102"/>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Freeform 100"/>
          <p:cNvSpPr/>
          <p:nvPr/>
        </p:nvSpPr>
        <p:spPr>
          <a:xfrm>
            <a:off x="1981969" y="2842105"/>
            <a:ext cx="1142231" cy="1696244"/>
          </a:xfrm>
          <a:custGeom>
            <a:avLst/>
            <a:gdLst>
              <a:gd name="connsiteX0" fmla="*/ 925153 w 1142231"/>
              <a:gd name="connsiteY0" fmla="*/ 1108 h 1696244"/>
              <a:gd name="connsiteX1" fmla="*/ 753703 w 1142231"/>
              <a:gd name="connsiteY1" fmla="*/ 67783 h 1696244"/>
              <a:gd name="connsiteX2" fmla="*/ 477478 w 1142231"/>
              <a:gd name="connsiteY2" fmla="*/ 348770 h 1696244"/>
              <a:gd name="connsiteX3" fmla="*/ 96478 w 1142231"/>
              <a:gd name="connsiteY3" fmla="*/ 467833 h 1696244"/>
              <a:gd name="connsiteX4" fmla="*/ 1228 w 1142231"/>
              <a:gd name="connsiteY4" fmla="*/ 701195 h 1696244"/>
              <a:gd name="connsiteX5" fmla="*/ 139340 w 1142231"/>
              <a:gd name="connsiteY5" fmla="*/ 858358 h 1696244"/>
              <a:gd name="connsiteX6" fmla="*/ 277453 w 1142231"/>
              <a:gd name="connsiteY6" fmla="*/ 896458 h 1696244"/>
              <a:gd name="connsiteX7" fmla="*/ 339365 w 1142231"/>
              <a:gd name="connsiteY7" fmla="*/ 972658 h 1696244"/>
              <a:gd name="connsiteX8" fmla="*/ 367940 w 1142231"/>
              <a:gd name="connsiteY8" fmla="*/ 1191733 h 1696244"/>
              <a:gd name="connsiteX9" fmla="*/ 544153 w 1142231"/>
              <a:gd name="connsiteY9" fmla="*/ 1286983 h 1696244"/>
              <a:gd name="connsiteX10" fmla="*/ 567965 w 1142231"/>
              <a:gd name="connsiteY10" fmla="*/ 1377470 h 1696244"/>
              <a:gd name="connsiteX11" fmla="*/ 558440 w 1142231"/>
              <a:gd name="connsiteY11" fmla="*/ 1591783 h 1696244"/>
              <a:gd name="connsiteX12" fmla="*/ 658453 w 1142231"/>
              <a:gd name="connsiteY12" fmla="*/ 1677508 h 1696244"/>
              <a:gd name="connsiteX13" fmla="*/ 787040 w 1142231"/>
              <a:gd name="connsiteY13" fmla="*/ 1687033 h 1696244"/>
              <a:gd name="connsiteX14" fmla="*/ 934678 w 1142231"/>
              <a:gd name="connsiteY14" fmla="*/ 1567970 h 1696244"/>
              <a:gd name="connsiteX15" fmla="*/ 891815 w 1142231"/>
              <a:gd name="connsiteY15" fmla="*/ 1272695 h 1696244"/>
              <a:gd name="connsiteX16" fmla="*/ 725128 w 1142231"/>
              <a:gd name="connsiteY16" fmla="*/ 934558 h 1696244"/>
              <a:gd name="connsiteX17" fmla="*/ 482240 w 1142231"/>
              <a:gd name="connsiteY17" fmla="*/ 839308 h 1696244"/>
              <a:gd name="connsiteX18" fmla="*/ 425090 w 1142231"/>
              <a:gd name="connsiteY18" fmla="*/ 682145 h 1696244"/>
              <a:gd name="connsiteX19" fmla="*/ 544153 w 1142231"/>
              <a:gd name="connsiteY19" fmla="*/ 477358 h 1696244"/>
              <a:gd name="connsiteX20" fmla="*/ 944203 w 1142231"/>
              <a:gd name="connsiteY20" fmla="*/ 386870 h 1696244"/>
              <a:gd name="connsiteX21" fmla="*/ 1125178 w 1142231"/>
              <a:gd name="connsiteY21" fmla="*/ 272570 h 1696244"/>
              <a:gd name="connsiteX22" fmla="*/ 1110890 w 1142231"/>
              <a:gd name="connsiteY22" fmla="*/ 101120 h 1696244"/>
              <a:gd name="connsiteX23" fmla="*/ 925153 w 1142231"/>
              <a:gd name="connsiteY23" fmla="*/ 1108 h 169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42231" h="1696244">
                <a:moveTo>
                  <a:pt x="925153" y="1108"/>
                </a:moveTo>
                <a:cubicBezTo>
                  <a:pt x="865622" y="-4448"/>
                  <a:pt x="828316" y="9839"/>
                  <a:pt x="753703" y="67783"/>
                </a:cubicBezTo>
                <a:cubicBezTo>
                  <a:pt x="679090" y="125727"/>
                  <a:pt x="587015" y="282095"/>
                  <a:pt x="477478" y="348770"/>
                </a:cubicBezTo>
                <a:cubicBezTo>
                  <a:pt x="367940" y="415445"/>
                  <a:pt x="175853" y="409096"/>
                  <a:pt x="96478" y="467833"/>
                </a:cubicBezTo>
                <a:cubicBezTo>
                  <a:pt x="17103" y="526570"/>
                  <a:pt x="-5916" y="636108"/>
                  <a:pt x="1228" y="701195"/>
                </a:cubicBezTo>
                <a:cubicBezTo>
                  <a:pt x="8372" y="766283"/>
                  <a:pt x="93303" y="825814"/>
                  <a:pt x="139340" y="858358"/>
                </a:cubicBezTo>
                <a:cubicBezTo>
                  <a:pt x="185377" y="890902"/>
                  <a:pt x="244115" y="877408"/>
                  <a:pt x="277453" y="896458"/>
                </a:cubicBezTo>
                <a:cubicBezTo>
                  <a:pt x="310790" y="915508"/>
                  <a:pt x="324284" y="923446"/>
                  <a:pt x="339365" y="972658"/>
                </a:cubicBezTo>
                <a:cubicBezTo>
                  <a:pt x="354446" y="1021870"/>
                  <a:pt x="333809" y="1139346"/>
                  <a:pt x="367940" y="1191733"/>
                </a:cubicBezTo>
                <a:cubicBezTo>
                  <a:pt x="402071" y="1244121"/>
                  <a:pt x="510816" y="1256027"/>
                  <a:pt x="544153" y="1286983"/>
                </a:cubicBezTo>
                <a:cubicBezTo>
                  <a:pt x="577490" y="1317939"/>
                  <a:pt x="565584" y="1326670"/>
                  <a:pt x="567965" y="1377470"/>
                </a:cubicBezTo>
                <a:cubicBezTo>
                  <a:pt x="570346" y="1428270"/>
                  <a:pt x="543359" y="1541777"/>
                  <a:pt x="558440" y="1591783"/>
                </a:cubicBezTo>
                <a:cubicBezTo>
                  <a:pt x="573521" y="1641789"/>
                  <a:pt x="620353" y="1661633"/>
                  <a:pt x="658453" y="1677508"/>
                </a:cubicBezTo>
                <a:cubicBezTo>
                  <a:pt x="696553" y="1693383"/>
                  <a:pt x="741003" y="1705289"/>
                  <a:pt x="787040" y="1687033"/>
                </a:cubicBezTo>
                <a:cubicBezTo>
                  <a:pt x="833077" y="1668777"/>
                  <a:pt x="917216" y="1637026"/>
                  <a:pt x="934678" y="1567970"/>
                </a:cubicBezTo>
                <a:cubicBezTo>
                  <a:pt x="952140" y="1498914"/>
                  <a:pt x="926740" y="1378264"/>
                  <a:pt x="891815" y="1272695"/>
                </a:cubicBezTo>
                <a:cubicBezTo>
                  <a:pt x="856890" y="1167126"/>
                  <a:pt x="793390" y="1006789"/>
                  <a:pt x="725128" y="934558"/>
                </a:cubicBezTo>
                <a:cubicBezTo>
                  <a:pt x="656865" y="862327"/>
                  <a:pt x="532246" y="881377"/>
                  <a:pt x="482240" y="839308"/>
                </a:cubicBezTo>
                <a:cubicBezTo>
                  <a:pt x="432234" y="797239"/>
                  <a:pt x="414771" y="742470"/>
                  <a:pt x="425090" y="682145"/>
                </a:cubicBezTo>
                <a:cubicBezTo>
                  <a:pt x="435409" y="621820"/>
                  <a:pt x="457634" y="526571"/>
                  <a:pt x="544153" y="477358"/>
                </a:cubicBezTo>
                <a:cubicBezTo>
                  <a:pt x="630672" y="428146"/>
                  <a:pt x="847365" y="421001"/>
                  <a:pt x="944203" y="386870"/>
                </a:cubicBezTo>
                <a:cubicBezTo>
                  <a:pt x="1041041" y="352739"/>
                  <a:pt x="1097397" y="320195"/>
                  <a:pt x="1125178" y="272570"/>
                </a:cubicBezTo>
                <a:cubicBezTo>
                  <a:pt x="1152959" y="224945"/>
                  <a:pt x="1145815" y="147157"/>
                  <a:pt x="1110890" y="101120"/>
                </a:cubicBezTo>
                <a:cubicBezTo>
                  <a:pt x="1075965" y="55083"/>
                  <a:pt x="984684" y="6664"/>
                  <a:pt x="925153" y="1108"/>
                </a:cubicBezTo>
                <a:close/>
              </a:path>
            </a:pathLst>
          </a:custGeom>
          <a:solidFill>
            <a:schemeClr val="bg2">
              <a:lumMod val="60000"/>
              <a:lumOff val="40000"/>
            </a:schemeClr>
          </a:solidFill>
          <a:ln w="127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txBox="1">
            <a:spLocks noChangeArrowheads="1"/>
          </p:cNvSpPr>
          <p:nvPr/>
        </p:nvSpPr>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vert="horz" wrap="square" lIns="0" tIns="45720" rIns="0" bIns="45720" numCol="1" anchor="ctr" anchorCtr="0" compatLnSpc="1">
            <a:prstTxWarp prst="textNoShape">
              <a:avLst/>
            </a:prstTxWarp>
          </a:bodyPr>
          <a:lstStyle>
            <a:lvl1pPr algn="ctr" rtl="0" eaLnBrk="0" fontAlgn="base" hangingPunct="0">
              <a:spcBef>
                <a:spcPct val="0"/>
              </a:spcBef>
              <a:spcAft>
                <a:spcPct val="0"/>
              </a:spcAft>
              <a:defRPr sz="3600" b="1">
                <a:solidFill>
                  <a:srgbClr val="006600"/>
                </a:solidFill>
                <a:latin typeface="+mj-lt"/>
                <a:ea typeface="+mj-ea"/>
                <a:cs typeface="+mj-cs"/>
              </a:defRPr>
            </a:lvl1pPr>
            <a:lvl2pPr algn="ctr" rtl="0" eaLnBrk="0" fontAlgn="base" hangingPunct="0">
              <a:spcBef>
                <a:spcPct val="0"/>
              </a:spcBef>
              <a:spcAft>
                <a:spcPct val="0"/>
              </a:spcAft>
              <a:defRPr sz="3600" b="1">
                <a:solidFill>
                  <a:srgbClr val="006600"/>
                </a:solidFill>
                <a:latin typeface="Arial" charset="0"/>
              </a:defRPr>
            </a:lvl2pPr>
            <a:lvl3pPr algn="ctr" rtl="0" eaLnBrk="0" fontAlgn="base" hangingPunct="0">
              <a:spcBef>
                <a:spcPct val="0"/>
              </a:spcBef>
              <a:spcAft>
                <a:spcPct val="0"/>
              </a:spcAft>
              <a:defRPr sz="3600" b="1">
                <a:solidFill>
                  <a:srgbClr val="006600"/>
                </a:solidFill>
                <a:latin typeface="Arial" charset="0"/>
              </a:defRPr>
            </a:lvl3pPr>
            <a:lvl4pPr algn="ctr" rtl="0" eaLnBrk="0" fontAlgn="base" hangingPunct="0">
              <a:spcBef>
                <a:spcPct val="0"/>
              </a:spcBef>
              <a:spcAft>
                <a:spcPct val="0"/>
              </a:spcAft>
              <a:defRPr sz="3600" b="1">
                <a:solidFill>
                  <a:srgbClr val="006600"/>
                </a:solidFill>
                <a:latin typeface="Arial" charset="0"/>
              </a:defRPr>
            </a:lvl4pPr>
            <a:lvl5pPr algn="ctr" rtl="0" eaLnBrk="0" fontAlgn="base" hangingPunct="0">
              <a:spcBef>
                <a:spcPct val="0"/>
              </a:spcBef>
              <a:spcAft>
                <a:spcPct val="0"/>
              </a:spcAft>
              <a:defRPr sz="3600" b="1">
                <a:solidFill>
                  <a:srgbClr val="006600"/>
                </a:solidFill>
                <a:latin typeface="Arial" charset="0"/>
              </a:defRPr>
            </a:lvl5pPr>
            <a:lvl6pPr marL="457200" algn="ctr" rtl="0" fontAlgn="base">
              <a:spcBef>
                <a:spcPct val="0"/>
              </a:spcBef>
              <a:spcAft>
                <a:spcPct val="0"/>
              </a:spcAft>
              <a:defRPr sz="3600" b="1">
                <a:solidFill>
                  <a:srgbClr val="006600"/>
                </a:solidFill>
                <a:latin typeface="Arial" charset="0"/>
              </a:defRPr>
            </a:lvl6pPr>
            <a:lvl7pPr marL="914400" algn="ctr" rtl="0" fontAlgn="base">
              <a:spcBef>
                <a:spcPct val="0"/>
              </a:spcBef>
              <a:spcAft>
                <a:spcPct val="0"/>
              </a:spcAft>
              <a:defRPr sz="3600" b="1">
                <a:solidFill>
                  <a:srgbClr val="006600"/>
                </a:solidFill>
                <a:latin typeface="Arial" charset="0"/>
              </a:defRPr>
            </a:lvl7pPr>
            <a:lvl8pPr marL="1371600" algn="ctr" rtl="0" fontAlgn="base">
              <a:spcBef>
                <a:spcPct val="0"/>
              </a:spcBef>
              <a:spcAft>
                <a:spcPct val="0"/>
              </a:spcAft>
              <a:defRPr sz="3600" b="1">
                <a:solidFill>
                  <a:srgbClr val="006600"/>
                </a:solidFill>
                <a:latin typeface="Arial" charset="0"/>
              </a:defRPr>
            </a:lvl8pPr>
            <a:lvl9pPr marL="1828800" algn="ctr" rtl="0" fontAlgn="base">
              <a:spcBef>
                <a:spcPct val="0"/>
              </a:spcBef>
              <a:spcAft>
                <a:spcPct val="0"/>
              </a:spcAft>
              <a:defRPr sz="3600" b="1">
                <a:solidFill>
                  <a:srgbClr val="006600"/>
                </a:solidFill>
                <a:latin typeface="Arial" charset="0"/>
              </a:defRPr>
            </a:lvl9pPr>
          </a:lstStyle>
          <a:p>
            <a:r>
              <a:rPr lang="en-US" sz="3200" dirty="0">
                <a:latin typeface="Arial(Body)"/>
                <a:cs typeface="Arial(Body)"/>
              </a:rPr>
              <a:t>Hardware Priority Queue Architecture</a:t>
            </a:r>
            <a:endParaRPr lang="en-US" sz="3200" dirty="0" smtClean="0">
              <a:latin typeface="Arial(Body)"/>
              <a:cs typeface="Arial(Body)"/>
            </a:endParaRPr>
          </a:p>
        </p:txBody>
      </p:sp>
      <p:sp>
        <p:nvSpPr>
          <p:cNvPr id="6" name="Rectangle 5"/>
          <p:cNvSpPr/>
          <p:nvPr/>
        </p:nvSpPr>
        <p:spPr>
          <a:xfrm>
            <a:off x="180422" y="5105400"/>
            <a:ext cx="8694443" cy="1477328"/>
          </a:xfrm>
          <a:prstGeom prst="rect">
            <a:avLst/>
          </a:prstGeom>
        </p:spPr>
        <p:txBody>
          <a:bodyPr wrap="square">
            <a:spAutoFit/>
          </a:bodyPr>
          <a:lstStyle/>
          <a:p>
            <a:pPr marL="285750" indent="-285750">
              <a:spcBef>
                <a:spcPts val="12"/>
              </a:spcBef>
              <a:buFont typeface="Arial"/>
              <a:buChar char="•"/>
            </a:pPr>
            <a:r>
              <a:rPr lang="en-US" dirty="0">
                <a:latin typeface="Arial(Body)"/>
                <a:cs typeface="Arial(Body)"/>
              </a:rPr>
              <a:t>E</a:t>
            </a:r>
            <a:r>
              <a:rPr lang="en-US" dirty="0" smtClean="0">
                <a:latin typeface="Arial(Body)"/>
                <a:cs typeface="Arial(Body)"/>
              </a:rPr>
              <a:t>ach level of the heap is stored in a separate Block RAM.</a:t>
            </a:r>
          </a:p>
          <a:p>
            <a:pPr marL="285750" indent="-285750">
              <a:spcBef>
                <a:spcPts val="12"/>
              </a:spcBef>
              <a:buFont typeface="Arial"/>
              <a:buChar char="•"/>
            </a:pPr>
            <a:r>
              <a:rPr lang="en-US" dirty="0">
                <a:latin typeface="Arial(Body)"/>
                <a:cs typeface="Arial(Body)"/>
              </a:rPr>
              <a:t>A</a:t>
            </a:r>
            <a:r>
              <a:rPr lang="en-US" dirty="0" smtClean="0">
                <a:latin typeface="Arial(Body)"/>
                <a:cs typeface="Arial(Body)"/>
              </a:rPr>
              <a:t>ddress </a:t>
            </a:r>
            <a:r>
              <a:rPr lang="en-US" dirty="0">
                <a:latin typeface="Arial(Body)"/>
                <a:cs typeface="Arial(Body)"/>
              </a:rPr>
              <a:t>decoder generates addresses and control signals for the </a:t>
            </a:r>
            <a:r>
              <a:rPr lang="en-US" dirty="0" smtClean="0">
                <a:latin typeface="Arial(Body)"/>
                <a:cs typeface="Arial(Body)"/>
              </a:rPr>
              <a:t>BRAMs.</a:t>
            </a:r>
          </a:p>
          <a:p>
            <a:pPr marL="285750" indent="-285750">
              <a:spcBef>
                <a:spcPts val="12"/>
              </a:spcBef>
              <a:buFont typeface="Arial"/>
              <a:buChar char="•"/>
            </a:pPr>
            <a:r>
              <a:rPr lang="en-US" dirty="0" smtClean="0">
                <a:latin typeface="Arial(Body)"/>
                <a:cs typeface="Arial(Body)"/>
              </a:rPr>
              <a:t>Queue Manager </a:t>
            </a:r>
            <a:r>
              <a:rPr lang="en-US" dirty="0">
                <a:latin typeface="Arial(Body)"/>
                <a:cs typeface="Arial(Body)"/>
              </a:rPr>
              <a:t>provides the necessary interface and executes operations on the queue</a:t>
            </a:r>
            <a:r>
              <a:rPr lang="en-US" dirty="0" smtClean="0">
                <a:latin typeface="Arial(Body)"/>
                <a:cs typeface="Arial(Body)"/>
              </a:rPr>
              <a:t>.</a:t>
            </a:r>
          </a:p>
          <a:p>
            <a:pPr>
              <a:spcBef>
                <a:spcPts val="12"/>
              </a:spcBef>
            </a:pPr>
            <a:endParaRPr lang="en-US" dirty="0">
              <a:latin typeface="Arial(Body)"/>
              <a:cs typeface="Arial(Body)"/>
            </a:endParaRPr>
          </a:p>
        </p:txBody>
      </p:sp>
      <p:sp>
        <p:nvSpPr>
          <p:cNvPr id="7" name="TextBox 6"/>
          <p:cNvSpPr txBox="1"/>
          <p:nvPr/>
        </p:nvSpPr>
        <p:spPr>
          <a:xfrm>
            <a:off x="180422" y="838200"/>
            <a:ext cx="8823152" cy="647870"/>
          </a:xfrm>
          <a:prstGeom prst="rect">
            <a:avLst/>
          </a:prstGeom>
          <a:noFill/>
        </p:spPr>
        <p:txBody>
          <a:bodyPr wrap="square" rtlCol="0">
            <a:spAutoFit/>
          </a:bodyPr>
          <a:lstStyle/>
          <a:p>
            <a:pPr marL="285750" indent="-285750">
              <a:spcBef>
                <a:spcPts val="12"/>
              </a:spcBef>
              <a:buFont typeface="Arial"/>
              <a:buChar char="•"/>
            </a:pPr>
            <a:r>
              <a:rPr lang="en-US" dirty="0">
                <a:latin typeface="Arial(Body)"/>
                <a:cs typeface="Arial(Body)"/>
              </a:rPr>
              <a:t>H</a:t>
            </a:r>
            <a:r>
              <a:rPr lang="en-US" dirty="0" smtClean="0">
                <a:solidFill>
                  <a:schemeClr val="tx1"/>
                </a:solidFill>
                <a:latin typeface="Arial(Body)"/>
                <a:cs typeface="Arial(Body)"/>
              </a:rPr>
              <a:t>ardware implementation of a conventional binary heap.</a:t>
            </a:r>
          </a:p>
          <a:p>
            <a:pPr marL="285750" indent="-285750">
              <a:spcBef>
                <a:spcPts val="12"/>
              </a:spcBef>
              <a:buFont typeface="Arial"/>
              <a:buChar char="•"/>
            </a:pPr>
            <a:r>
              <a:rPr lang="en-US" dirty="0">
                <a:latin typeface="Arial(Body)"/>
                <a:cs typeface="Arial(Body)"/>
              </a:rPr>
              <a:t>S</a:t>
            </a:r>
            <a:r>
              <a:rPr lang="en-US" dirty="0" smtClean="0">
                <a:solidFill>
                  <a:schemeClr val="tx1"/>
                </a:solidFill>
                <a:latin typeface="Arial(Body)"/>
                <a:cs typeface="Arial(Body)"/>
              </a:rPr>
              <a:t>upports </a:t>
            </a:r>
            <a:r>
              <a:rPr lang="en-US" dirty="0" err="1" smtClean="0">
                <a:solidFill>
                  <a:schemeClr val="tx1"/>
                </a:solidFill>
                <a:latin typeface="Arial(Body)"/>
                <a:cs typeface="Arial(Body)"/>
              </a:rPr>
              <a:t>enqueue</a:t>
            </a:r>
            <a:r>
              <a:rPr lang="en-US" dirty="0" smtClean="0">
                <a:solidFill>
                  <a:schemeClr val="tx1"/>
                </a:solidFill>
                <a:latin typeface="Arial(Body)"/>
                <a:cs typeface="Arial(Body)"/>
              </a:rPr>
              <a:t> in O(1) time and </a:t>
            </a:r>
            <a:r>
              <a:rPr lang="en-US" dirty="0" err="1" smtClean="0">
                <a:solidFill>
                  <a:schemeClr val="tx1"/>
                </a:solidFill>
                <a:latin typeface="Arial(Body)"/>
                <a:cs typeface="Arial(Body)"/>
              </a:rPr>
              <a:t>dequeue</a:t>
            </a:r>
            <a:r>
              <a:rPr lang="en-US" dirty="0" smtClean="0">
                <a:solidFill>
                  <a:schemeClr val="tx1"/>
                </a:solidFill>
                <a:latin typeface="Arial(Body)"/>
                <a:cs typeface="Arial(Body)"/>
              </a:rPr>
              <a:t> in O(log n) time.</a:t>
            </a:r>
          </a:p>
        </p:txBody>
      </p:sp>
      <p:sp>
        <p:nvSpPr>
          <p:cNvPr id="104" name="Oval 103"/>
          <p:cNvSpPr/>
          <p:nvPr/>
        </p:nvSpPr>
        <p:spPr>
          <a:xfrm>
            <a:off x="2551797" y="4198825"/>
            <a:ext cx="326830"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05" name="Left-Right Arrow 104"/>
          <p:cNvSpPr/>
          <p:nvPr/>
        </p:nvSpPr>
        <p:spPr>
          <a:xfrm>
            <a:off x="3536216" y="1733003"/>
            <a:ext cx="2931291" cy="97590"/>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6" name="Oval 105"/>
          <p:cNvSpPr/>
          <p:nvPr/>
        </p:nvSpPr>
        <p:spPr>
          <a:xfrm>
            <a:off x="2729800" y="2902513"/>
            <a:ext cx="319216" cy="30358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07" name="Oval 106"/>
          <p:cNvSpPr/>
          <p:nvPr/>
        </p:nvSpPr>
        <p:spPr>
          <a:xfrm>
            <a:off x="2027462" y="3344512"/>
            <a:ext cx="319216" cy="30358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08" name="Oval 107"/>
          <p:cNvSpPr/>
          <p:nvPr/>
        </p:nvSpPr>
        <p:spPr>
          <a:xfrm>
            <a:off x="3398943" y="3339831"/>
            <a:ext cx="319216" cy="30358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09" name="Oval 108"/>
          <p:cNvSpPr/>
          <p:nvPr/>
        </p:nvSpPr>
        <p:spPr>
          <a:xfrm>
            <a:off x="1656666" y="3773887"/>
            <a:ext cx="330284" cy="2907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0" name="Oval 109"/>
          <p:cNvSpPr/>
          <p:nvPr/>
        </p:nvSpPr>
        <p:spPr>
          <a:xfrm>
            <a:off x="2365480" y="3788176"/>
            <a:ext cx="330284" cy="29071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1" name="Oval 110"/>
          <p:cNvSpPr/>
          <p:nvPr/>
        </p:nvSpPr>
        <p:spPr>
          <a:xfrm>
            <a:off x="3074294" y="3791876"/>
            <a:ext cx="330284" cy="2907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2" name="Oval 111"/>
          <p:cNvSpPr/>
          <p:nvPr/>
        </p:nvSpPr>
        <p:spPr>
          <a:xfrm>
            <a:off x="3783108" y="3773887"/>
            <a:ext cx="330284" cy="2907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3" name="Oval 112"/>
          <p:cNvSpPr/>
          <p:nvPr/>
        </p:nvSpPr>
        <p:spPr>
          <a:xfrm>
            <a:off x="1463346" y="4198825"/>
            <a:ext cx="327623" cy="29750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4" name="Oval 113"/>
          <p:cNvSpPr/>
          <p:nvPr/>
        </p:nvSpPr>
        <p:spPr>
          <a:xfrm>
            <a:off x="1826163" y="4198825"/>
            <a:ext cx="327623" cy="29750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5" name="Oval 114"/>
          <p:cNvSpPr/>
          <p:nvPr/>
        </p:nvSpPr>
        <p:spPr>
          <a:xfrm>
            <a:off x="2188980" y="4198825"/>
            <a:ext cx="327623" cy="29750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6" name="Oval 115"/>
          <p:cNvSpPr/>
          <p:nvPr/>
        </p:nvSpPr>
        <p:spPr>
          <a:xfrm>
            <a:off x="2913821" y="4198825"/>
            <a:ext cx="327623"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7" name="Oval 116"/>
          <p:cNvSpPr/>
          <p:nvPr/>
        </p:nvSpPr>
        <p:spPr>
          <a:xfrm>
            <a:off x="3276638" y="4198825"/>
            <a:ext cx="327623"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8" name="Oval 117"/>
          <p:cNvSpPr/>
          <p:nvPr/>
        </p:nvSpPr>
        <p:spPr>
          <a:xfrm>
            <a:off x="3639455" y="4198825"/>
            <a:ext cx="327623"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19" name="Oval 118"/>
          <p:cNvSpPr/>
          <p:nvPr/>
        </p:nvSpPr>
        <p:spPr>
          <a:xfrm>
            <a:off x="4002274" y="4198825"/>
            <a:ext cx="327623" cy="297501"/>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cxnSp>
        <p:nvCxnSpPr>
          <p:cNvPr id="120" name="Straight Arrow Connector 119"/>
          <p:cNvCxnSpPr>
            <a:stCxn id="106" idx="3"/>
            <a:endCxn id="107" idx="7"/>
          </p:cNvCxnSpPr>
          <p:nvPr/>
        </p:nvCxnSpPr>
        <p:spPr>
          <a:xfrm flipH="1">
            <a:off x="2299930" y="3171969"/>
            <a:ext cx="476618" cy="20666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a:stCxn id="107" idx="3"/>
            <a:endCxn id="109" idx="7"/>
          </p:cNvCxnSpPr>
          <p:nvPr/>
        </p:nvCxnSpPr>
        <p:spPr>
          <a:xfrm flipH="1">
            <a:off x="1938581" y="3613311"/>
            <a:ext cx="135629" cy="19347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2" name="Straight Arrow Connector 121"/>
          <p:cNvCxnSpPr>
            <a:stCxn id="107" idx="5"/>
            <a:endCxn id="110" idx="1"/>
          </p:cNvCxnSpPr>
          <p:nvPr/>
        </p:nvCxnSpPr>
        <p:spPr>
          <a:xfrm>
            <a:off x="2299930" y="3613960"/>
            <a:ext cx="113919" cy="20646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3" name="Straight Arrow Connector 122"/>
          <p:cNvCxnSpPr>
            <a:stCxn id="109" idx="5"/>
            <a:endCxn id="114" idx="0"/>
          </p:cNvCxnSpPr>
          <p:nvPr/>
        </p:nvCxnSpPr>
        <p:spPr>
          <a:xfrm>
            <a:off x="1938581" y="4030065"/>
            <a:ext cx="51394" cy="1607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4" name="Straight Arrow Connector 123"/>
          <p:cNvCxnSpPr>
            <a:stCxn id="109" idx="3"/>
            <a:endCxn id="113" idx="0"/>
          </p:cNvCxnSpPr>
          <p:nvPr/>
        </p:nvCxnSpPr>
        <p:spPr>
          <a:xfrm flipH="1">
            <a:off x="1627158" y="4030065"/>
            <a:ext cx="77877" cy="1607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5" name="Straight Arrow Connector 124"/>
          <p:cNvCxnSpPr>
            <a:stCxn id="110" idx="3"/>
            <a:endCxn id="115" idx="0"/>
          </p:cNvCxnSpPr>
          <p:nvPr/>
        </p:nvCxnSpPr>
        <p:spPr>
          <a:xfrm flipH="1">
            <a:off x="2352792" y="4043704"/>
            <a:ext cx="61057" cy="14773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6" name="Straight Arrow Connector 125"/>
          <p:cNvCxnSpPr>
            <a:stCxn id="110" idx="5"/>
            <a:endCxn id="104" idx="0"/>
          </p:cNvCxnSpPr>
          <p:nvPr/>
        </p:nvCxnSpPr>
        <p:spPr>
          <a:xfrm>
            <a:off x="2647395" y="4043704"/>
            <a:ext cx="67817" cy="14773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7" name="Straight Arrow Connector 126"/>
          <p:cNvCxnSpPr>
            <a:stCxn id="106" idx="5"/>
            <a:endCxn id="108" idx="1"/>
          </p:cNvCxnSpPr>
          <p:nvPr/>
        </p:nvCxnSpPr>
        <p:spPr>
          <a:xfrm>
            <a:off x="3002268" y="3171757"/>
            <a:ext cx="443423" cy="20241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8" name="Straight Arrow Connector 127"/>
          <p:cNvCxnSpPr>
            <a:stCxn id="108" idx="3"/>
            <a:endCxn id="111" idx="7"/>
          </p:cNvCxnSpPr>
          <p:nvPr/>
        </p:nvCxnSpPr>
        <p:spPr>
          <a:xfrm flipH="1">
            <a:off x="3356209" y="3609661"/>
            <a:ext cx="89482" cy="21408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9" name="Straight Arrow Connector 128"/>
          <p:cNvCxnSpPr>
            <a:stCxn id="108" idx="5"/>
            <a:endCxn id="112" idx="1"/>
          </p:cNvCxnSpPr>
          <p:nvPr/>
        </p:nvCxnSpPr>
        <p:spPr>
          <a:xfrm>
            <a:off x="3671411" y="3608842"/>
            <a:ext cx="160066" cy="19773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0" name="Straight Arrow Connector 129"/>
          <p:cNvCxnSpPr>
            <a:stCxn id="111" idx="3"/>
            <a:endCxn id="116" idx="0"/>
          </p:cNvCxnSpPr>
          <p:nvPr/>
        </p:nvCxnSpPr>
        <p:spPr>
          <a:xfrm flipH="1">
            <a:off x="3077633" y="4047236"/>
            <a:ext cx="45030" cy="14437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a:stCxn id="111" idx="5"/>
            <a:endCxn id="117" idx="0"/>
          </p:cNvCxnSpPr>
          <p:nvPr/>
        </p:nvCxnSpPr>
        <p:spPr>
          <a:xfrm>
            <a:off x="3356209" y="4047236"/>
            <a:ext cx="84241" cy="14437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a:stCxn id="112" idx="3"/>
            <a:endCxn id="118" idx="0"/>
          </p:cNvCxnSpPr>
          <p:nvPr/>
        </p:nvCxnSpPr>
        <p:spPr>
          <a:xfrm flipH="1">
            <a:off x="3803267" y="4030065"/>
            <a:ext cx="28210" cy="1607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a:stCxn id="112" idx="5"/>
            <a:endCxn id="119" idx="0"/>
          </p:cNvCxnSpPr>
          <p:nvPr/>
        </p:nvCxnSpPr>
        <p:spPr>
          <a:xfrm>
            <a:off x="4065023" y="4030065"/>
            <a:ext cx="101063" cy="1607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4" name="Rectangle 133"/>
          <p:cNvSpPr/>
          <p:nvPr/>
        </p:nvSpPr>
        <p:spPr>
          <a:xfrm>
            <a:off x="693161" y="4160783"/>
            <a:ext cx="3756284" cy="3804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tx1"/>
                </a:solidFill>
              </a:rPr>
              <a:t>Level3</a:t>
            </a:r>
            <a:endParaRPr lang="en-US" sz="900" dirty="0">
              <a:solidFill>
                <a:schemeClr val="tx1"/>
              </a:solidFill>
            </a:endParaRPr>
          </a:p>
        </p:txBody>
      </p:sp>
      <p:sp>
        <p:nvSpPr>
          <p:cNvPr id="135" name="Rectangle 134"/>
          <p:cNvSpPr/>
          <p:nvPr/>
        </p:nvSpPr>
        <p:spPr>
          <a:xfrm>
            <a:off x="693419" y="3730920"/>
            <a:ext cx="3656172" cy="3804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tx1"/>
                </a:solidFill>
              </a:rPr>
              <a:t>Level2</a:t>
            </a:r>
            <a:endParaRPr lang="en-US" sz="900" dirty="0">
              <a:solidFill>
                <a:schemeClr val="tx1"/>
              </a:solidFill>
            </a:endParaRPr>
          </a:p>
        </p:txBody>
      </p:sp>
      <p:sp>
        <p:nvSpPr>
          <p:cNvPr id="136" name="Rectangle 135"/>
          <p:cNvSpPr/>
          <p:nvPr/>
        </p:nvSpPr>
        <p:spPr>
          <a:xfrm>
            <a:off x="693420" y="3301058"/>
            <a:ext cx="3371604" cy="3804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tx1"/>
                </a:solidFill>
              </a:rPr>
              <a:t>Level1</a:t>
            </a:r>
            <a:endParaRPr lang="en-US" sz="900" dirty="0">
              <a:solidFill>
                <a:schemeClr val="tx1"/>
              </a:solidFill>
            </a:endParaRPr>
          </a:p>
        </p:txBody>
      </p:sp>
      <p:sp>
        <p:nvSpPr>
          <p:cNvPr id="137" name="Rectangle 136"/>
          <p:cNvSpPr/>
          <p:nvPr/>
        </p:nvSpPr>
        <p:spPr>
          <a:xfrm>
            <a:off x="693419" y="2871196"/>
            <a:ext cx="3058025" cy="3804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tx1"/>
                </a:solidFill>
              </a:rPr>
              <a:t>Level0</a:t>
            </a:r>
            <a:endParaRPr lang="en-US" sz="900" dirty="0">
              <a:solidFill>
                <a:schemeClr val="tx1"/>
              </a:solidFill>
            </a:endParaRPr>
          </a:p>
        </p:txBody>
      </p:sp>
      <p:sp>
        <p:nvSpPr>
          <p:cNvPr id="138" name="TextBox 137"/>
          <p:cNvSpPr txBox="1"/>
          <p:nvPr/>
        </p:nvSpPr>
        <p:spPr>
          <a:xfrm>
            <a:off x="693161" y="4541222"/>
            <a:ext cx="1463008" cy="369332"/>
          </a:xfrm>
          <a:prstGeom prst="rect">
            <a:avLst/>
          </a:prstGeom>
          <a:noFill/>
          <a:ln>
            <a:noFill/>
          </a:ln>
        </p:spPr>
        <p:txBody>
          <a:bodyPr wrap="square" rtlCol="0">
            <a:spAutoFit/>
          </a:bodyPr>
          <a:lstStyle/>
          <a:p>
            <a:r>
              <a:rPr lang="en-US" dirty="0" smtClean="0">
                <a:cs typeface="Arial" pitchFamily="34" charset="0"/>
              </a:rPr>
              <a:t>Block RAMs</a:t>
            </a:r>
            <a:endParaRPr lang="en-US" dirty="0">
              <a:cs typeface="Arial" pitchFamily="34" charset="0"/>
            </a:endParaRPr>
          </a:p>
        </p:txBody>
      </p:sp>
      <p:sp>
        <p:nvSpPr>
          <p:cNvPr id="139" name="Rectangle 138"/>
          <p:cNvSpPr/>
          <p:nvPr/>
        </p:nvSpPr>
        <p:spPr>
          <a:xfrm>
            <a:off x="601412" y="2165593"/>
            <a:ext cx="1103624" cy="509246"/>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cs typeface="Arial" pitchFamily="34" charset="0"/>
              </a:rPr>
              <a:t>Queue Manager</a:t>
            </a:r>
            <a:endParaRPr lang="en-US" dirty="0">
              <a:solidFill>
                <a:schemeClr val="tx1"/>
              </a:solidFill>
              <a:cs typeface="Arial" pitchFamily="34" charset="0"/>
            </a:endParaRPr>
          </a:p>
        </p:txBody>
      </p:sp>
      <p:sp>
        <p:nvSpPr>
          <p:cNvPr id="140" name="Bent-Up Arrow 139"/>
          <p:cNvSpPr/>
          <p:nvPr/>
        </p:nvSpPr>
        <p:spPr>
          <a:xfrm rot="10800000">
            <a:off x="338227" y="2420216"/>
            <a:ext cx="263184" cy="474744"/>
          </a:xfrm>
          <a:prstGeom prst="bentUpArrow">
            <a:avLst>
              <a:gd name="adj1" fmla="val 25000"/>
              <a:gd name="adj2" fmla="val 19602"/>
              <a:gd name="adj3" fmla="val 21991"/>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900">
              <a:solidFill>
                <a:schemeClr val="tx1"/>
              </a:solidFill>
              <a:cs typeface="Arial" pitchFamily="34" charset="0"/>
            </a:endParaRPr>
          </a:p>
        </p:txBody>
      </p:sp>
      <p:sp>
        <p:nvSpPr>
          <p:cNvPr id="141" name="Right Arrow 140"/>
          <p:cNvSpPr/>
          <p:nvPr/>
        </p:nvSpPr>
        <p:spPr>
          <a:xfrm>
            <a:off x="1705035" y="2369358"/>
            <a:ext cx="272293" cy="162623"/>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900">
              <a:solidFill>
                <a:schemeClr val="tx1"/>
              </a:solidFill>
              <a:cs typeface="Arial" pitchFamily="34" charset="0"/>
            </a:endParaRPr>
          </a:p>
        </p:txBody>
      </p:sp>
      <p:sp>
        <p:nvSpPr>
          <p:cNvPr id="142" name="Rectangle 141"/>
          <p:cNvSpPr/>
          <p:nvPr/>
        </p:nvSpPr>
        <p:spPr>
          <a:xfrm>
            <a:off x="261343" y="2892292"/>
            <a:ext cx="260226" cy="2018261"/>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smtClean="0">
                <a:solidFill>
                  <a:schemeClr val="tx1"/>
                </a:solidFill>
                <a:cs typeface="Arial" pitchFamily="34" charset="0"/>
              </a:rPr>
              <a:t>Address Decoder</a:t>
            </a:r>
            <a:endParaRPr lang="en-US" dirty="0">
              <a:solidFill>
                <a:schemeClr val="tx1"/>
              </a:solidFill>
              <a:cs typeface="Arial" pitchFamily="34" charset="0"/>
            </a:endParaRPr>
          </a:p>
        </p:txBody>
      </p:sp>
      <p:sp>
        <p:nvSpPr>
          <p:cNvPr id="143" name="Right Arrow 142"/>
          <p:cNvSpPr/>
          <p:nvPr/>
        </p:nvSpPr>
        <p:spPr>
          <a:xfrm>
            <a:off x="521569" y="3085587"/>
            <a:ext cx="159685" cy="107062"/>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cs typeface="Arial" pitchFamily="34" charset="0"/>
            </a:endParaRPr>
          </a:p>
        </p:txBody>
      </p:sp>
      <p:sp>
        <p:nvSpPr>
          <p:cNvPr id="144" name="Right Arrow 143"/>
          <p:cNvSpPr/>
          <p:nvPr/>
        </p:nvSpPr>
        <p:spPr>
          <a:xfrm>
            <a:off x="521569" y="3483187"/>
            <a:ext cx="159685" cy="107062"/>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cs typeface="Arial" pitchFamily="34" charset="0"/>
            </a:endParaRPr>
          </a:p>
        </p:txBody>
      </p:sp>
      <p:sp>
        <p:nvSpPr>
          <p:cNvPr id="145" name="Right Arrow 144"/>
          <p:cNvSpPr/>
          <p:nvPr/>
        </p:nvSpPr>
        <p:spPr>
          <a:xfrm>
            <a:off x="521569" y="3880787"/>
            <a:ext cx="159685" cy="107062"/>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cs typeface="Arial" pitchFamily="34" charset="0"/>
            </a:endParaRPr>
          </a:p>
        </p:txBody>
      </p:sp>
      <p:sp>
        <p:nvSpPr>
          <p:cNvPr id="146" name="Right Arrow 145"/>
          <p:cNvSpPr/>
          <p:nvPr/>
        </p:nvSpPr>
        <p:spPr>
          <a:xfrm>
            <a:off x="521569" y="4278387"/>
            <a:ext cx="159685" cy="107062"/>
          </a:xfrm>
          <a:prstGeom prst="righ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cs typeface="Arial" pitchFamily="34" charset="0"/>
            </a:endParaRPr>
          </a:p>
        </p:txBody>
      </p:sp>
      <p:sp>
        <p:nvSpPr>
          <p:cNvPr id="147" name="Rectangle 146"/>
          <p:cNvSpPr/>
          <p:nvPr/>
        </p:nvSpPr>
        <p:spPr>
          <a:xfrm>
            <a:off x="3632777" y="2033213"/>
            <a:ext cx="581340" cy="641625"/>
          </a:xfrm>
          <a:prstGeom prst="rect">
            <a:avLst/>
          </a:prstGeom>
          <a:noFill/>
          <a:ln w="25400">
            <a:solidFill>
              <a:schemeClr val="tx1"/>
            </a:solidFill>
          </a:ln>
        </p:spPr>
        <p:style>
          <a:lnRef idx="2">
            <a:schemeClr val="dk1"/>
          </a:lnRef>
          <a:fillRef idx="1">
            <a:schemeClr val="lt1"/>
          </a:fillRef>
          <a:effectRef idx="0">
            <a:schemeClr val="dk1"/>
          </a:effectRef>
          <a:fontRef idx="minor">
            <a:schemeClr val="dk1"/>
          </a:fontRef>
        </p:style>
        <p:txBody>
          <a:bodyPr anchor="t"/>
          <a:lstStyle/>
          <a:p>
            <a:pPr algn="ctr">
              <a:defRPr/>
            </a:pPr>
            <a:r>
              <a:rPr lang="en-US" sz="1200" dirty="0" smtClean="0">
                <a:solidFill>
                  <a:schemeClr val="tx1"/>
                </a:solidFill>
                <a:cs typeface="Arial" pitchFamily="34" charset="0"/>
              </a:rPr>
              <a:t>Cell0</a:t>
            </a:r>
            <a:endParaRPr lang="en-US" sz="1000" dirty="0">
              <a:solidFill>
                <a:schemeClr val="tx1"/>
              </a:solidFill>
              <a:cs typeface="Arial" pitchFamily="34" charset="0"/>
            </a:endParaRPr>
          </a:p>
        </p:txBody>
      </p:sp>
      <p:sp>
        <p:nvSpPr>
          <p:cNvPr id="148" name="Rectangle 147"/>
          <p:cNvSpPr/>
          <p:nvPr/>
        </p:nvSpPr>
        <p:spPr>
          <a:xfrm>
            <a:off x="4349591" y="2033213"/>
            <a:ext cx="576195" cy="641625"/>
          </a:xfrm>
          <a:prstGeom prst="rect">
            <a:avLst/>
          </a:prstGeom>
          <a:noFill/>
          <a:ln w="25400">
            <a:solidFill>
              <a:schemeClr val="tx1"/>
            </a:solidFill>
          </a:ln>
        </p:spPr>
        <p:style>
          <a:lnRef idx="2">
            <a:schemeClr val="dk1"/>
          </a:lnRef>
          <a:fillRef idx="1">
            <a:schemeClr val="lt1"/>
          </a:fillRef>
          <a:effectRef idx="0">
            <a:schemeClr val="dk1"/>
          </a:effectRef>
          <a:fontRef idx="minor">
            <a:schemeClr val="dk1"/>
          </a:fontRef>
        </p:style>
        <p:txBody>
          <a:bodyPr anchor="t"/>
          <a:lstStyle/>
          <a:p>
            <a:pPr algn="ctr">
              <a:defRPr/>
            </a:pPr>
            <a:r>
              <a:rPr lang="en-US" sz="1200" dirty="0" smtClean="0">
                <a:solidFill>
                  <a:schemeClr val="tx1"/>
                </a:solidFill>
                <a:cs typeface="Arial" pitchFamily="34" charset="0"/>
              </a:rPr>
              <a:t>Cell1</a:t>
            </a:r>
            <a:endParaRPr lang="en-US" sz="1000" dirty="0">
              <a:solidFill>
                <a:schemeClr val="tx1"/>
              </a:solidFill>
              <a:cs typeface="Arial" pitchFamily="34" charset="0"/>
            </a:endParaRPr>
          </a:p>
        </p:txBody>
      </p:sp>
      <p:sp>
        <p:nvSpPr>
          <p:cNvPr id="149" name="Rectangle 148"/>
          <p:cNvSpPr/>
          <p:nvPr/>
        </p:nvSpPr>
        <p:spPr>
          <a:xfrm>
            <a:off x="5061260" y="2033213"/>
            <a:ext cx="576195" cy="641625"/>
          </a:xfrm>
          <a:prstGeom prst="rect">
            <a:avLst/>
          </a:prstGeom>
          <a:noFill/>
          <a:ln w="25400">
            <a:solidFill>
              <a:schemeClr val="tx1"/>
            </a:solidFill>
          </a:ln>
        </p:spPr>
        <p:style>
          <a:lnRef idx="2">
            <a:schemeClr val="dk1"/>
          </a:lnRef>
          <a:fillRef idx="1">
            <a:schemeClr val="lt1"/>
          </a:fillRef>
          <a:effectRef idx="0">
            <a:schemeClr val="dk1"/>
          </a:effectRef>
          <a:fontRef idx="minor">
            <a:schemeClr val="dk1"/>
          </a:fontRef>
        </p:style>
        <p:txBody>
          <a:bodyPr anchor="t"/>
          <a:lstStyle/>
          <a:p>
            <a:pPr algn="ctr">
              <a:defRPr/>
            </a:pPr>
            <a:r>
              <a:rPr lang="en-US" sz="1200" dirty="0" smtClean="0">
                <a:solidFill>
                  <a:schemeClr val="tx1"/>
                </a:solidFill>
                <a:cs typeface="Arial" pitchFamily="34" charset="0"/>
              </a:rPr>
              <a:t>Cell2</a:t>
            </a:r>
            <a:endParaRPr lang="en-US" sz="1000" dirty="0">
              <a:solidFill>
                <a:schemeClr val="tx1"/>
              </a:solidFill>
              <a:cs typeface="Arial" pitchFamily="34" charset="0"/>
            </a:endParaRPr>
          </a:p>
        </p:txBody>
      </p:sp>
      <p:sp>
        <p:nvSpPr>
          <p:cNvPr id="150" name="Rectangle 149"/>
          <p:cNvSpPr/>
          <p:nvPr/>
        </p:nvSpPr>
        <p:spPr>
          <a:xfrm>
            <a:off x="5772931" y="2033213"/>
            <a:ext cx="576195" cy="641625"/>
          </a:xfrm>
          <a:prstGeom prst="rect">
            <a:avLst/>
          </a:prstGeom>
          <a:noFill/>
          <a:ln w="25400">
            <a:solidFill>
              <a:schemeClr val="tx1"/>
            </a:solidFill>
          </a:ln>
        </p:spPr>
        <p:style>
          <a:lnRef idx="2">
            <a:schemeClr val="dk1"/>
          </a:lnRef>
          <a:fillRef idx="1">
            <a:schemeClr val="lt1"/>
          </a:fillRef>
          <a:effectRef idx="0">
            <a:schemeClr val="dk1"/>
          </a:effectRef>
          <a:fontRef idx="minor">
            <a:schemeClr val="dk1"/>
          </a:fontRef>
        </p:style>
        <p:txBody>
          <a:bodyPr anchor="t"/>
          <a:lstStyle/>
          <a:p>
            <a:pPr algn="ctr">
              <a:defRPr/>
            </a:pPr>
            <a:r>
              <a:rPr lang="en-US" sz="1200" dirty="0" smtClean="0">
                <a:solidFill>
                  <a:schemeClr val="tx1"/>
                </a:solidFill>
                <a:cs typeface="Arial" pitchFamily="34" charset="0"/>
              </a:rPr>
              <a:t>Cell3</a:t>
            </a:r>
            <a:endParaRPr lang="en-US" sz="1000" dirty="0">
              <a:solidFill>
                <a:schemeClr val="tx1"/>
              </a:solidFill>
              <a:cs typeface="Arial" pitchFamily="34" charset="0"/>
            </a:endParaRPr>
          </a:p>
        </p:txBody>
      </p:sp>
      <p:cxnSp>
        <p:nvCxnSpPr>
          <p:cNvPr id="151" name="Straight Arrow Connector 150"/>
          <p:cNvCxnSpPr>
            <a:stCxn id="148" idx="3"/>
            <a:endCxn id="149" idx="1"/>
          </p:cNvCxnSpPr>
          <p:nvPr/>
        </p:nvCxnSpPr>
        <p:spPr>
          <a:xfrm>
            <a:off x="4925786" y="2354026"/>
            <a:ext cx="135474" cy="0"/>
          </a:xfrm>
          <a:prstGeom prst="straightConnector1">
            <a:avLst/>
          </a:prstGeom>
          <a:ln w="15875">
            <a:solidFill>
              <a:schemeClr val="tx1"/>
            </a:solidFill>
            <a:headEnd type="arrow" w="sm" len="sm"/>
            <a:tailEnd type="arrow" w="sm" len="sm"/>
          </a:ln>
        </p:spPr>
        <p:style>
          <a:lnRef idx="1">
            <a:schemeClr val="accent1"/>
          </a:lnRef>
          <a:fillRef idx="0">
            <a:schemeClr val="accent1"/>
          </a:fillRef>
          <a:effectRef idx="0">
            <a:schemeClr val="accent1"/>
          </a:effectRef>
          <a:fontRef idx="minor">
            <a:schemeClr val="tx1"/>
          </a:fontRef>
        </p:style>
      </p:cxnSp>
      <p:cxnSp>
        <p:nvCxnSpPr>
          <p:cNvPr id="152" name="Straight Arrow Connector 151"/>
          <p:cNvCxnSpPr>
            <a:stCxn id="147" idx="3"/>
            <a:endCxn id="148" idx="1"/>
          </p:cNvCxnSpPr>
          <p:nvPr/>
        </p:nvCxnSpPr>
        <p:spPr>
          <a:xfrm>
            <a:off x="4214117" y="2354026"/>
            <a:ext cx="135474" cy="0"/>
          </a:xfrm>
          <a:prstGeom prst="straightConnector1">
            <a:avLst/>
          </a:prstGeom>
          <a:ln w="15875">
            <a:solidFill>
              <a:schemeClr val="tx1"/>
            </a:solidFill>
            <a:headEnd type="arrow" w="sm" len="sm"/>
            <a:tailEnd type="arrow" w="sm" len="sm"/>
          </a:ln>
        </p:spPr>
        <p:style>
          <a:lnRef idx="1">
            <a:schemeClr val="accent1"/>
          </a:lnRef>
          <a:fillRef idx="0">
            <a:schemeClr val="accent1"/>
          </a:fillRef>
          <a:effectRef idx="0">
            <a:schemeClr val="accent1"/>
          </a:effectRef>
          <a:fontRef idx="minor">
            <a:schemeClr val="tx1"/>
          </a:fontRef>
        </p:style>
      </p:cxnSp>
      <p:cxnSp>
        <p:nvCxnSpPr>
          <p:cNvPr id="153" name="Straight Arrow Connector 152"/>
          <p:cNvCxnSpPr>
            <a:stCxn id="149" idx="3"/>
            <a:endCxn id="150" idx="1"/>
          </p:cNvCxnSpPr>
          <p:nvPr/>
        </p:nvCxnSpPr>
        <p:spPr>
          <a:xfrm>
            <a:off x="5637455" y="2354026"/>
            <a:ext cx="135476" cy="0"/>
          </a:xfrm>
          <a:prstGeom prst="straightConnector1">
            <a:avLst/>
          </a:prstGeom>
          <a:ln w="15875">
            <a:solidFill>
              <a:schemeClr val="tx1"/>
            </a:solidFill>
            <a:headEnd type="arrow" w="sm" len="sm"/>
            <a:tailEnd type="arrow" w="sm" len="sm"/>
          </a:ln>
        </p:spPr>
        <p:style>
          <a:lnRef idx="1">
            <a:schemeClr val="accent1"/>
          </a:lnRef>
          <a:fillRef idx="0">
            <a:schemeClr val="accent1"/>
          </a:fillRef>
          <a:effectRef idx="0">
            <a:schemeClr val="accent1"/>
          </a:effectRef>
          <a:fontRef idx="minor">
            <a:schemeClr val="tx1"/>
          </a:fontRef>
        </p:style>
      </p:cxnSp>
      <p:sp>
        <p:nvSpPr>
          <p:cNvPr id="154" name="Flowchart: Manual Operation 432"/>
          <p:cNvSpPr/>
          <p:nvPr/>
        </p:nvSpPr>
        <p:spPr>
          <a:xfrm rot="16200000">
            <a:off x="7577867" y="3434326"/>
            <a:ext cx="562147" cy="209054"/>
          </a:xfrm>
          <a:prstGeom prst="flowChartManualOperatio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155" name="Straight Connector 154"/>
          <p:cNvCxnSpPr/>
          <p:nvPr/>
        </p:nvCxnSpPr>
        <p:spPr>
          <a:xfrm flipV="1">
            <a:off x="3746855" y="3054303"/>
            <a:ext cx="2532978" cy="7122"/>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6279833" y="2871196"/>
            <a:ext cx="648084" cy="180391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b"/>
          <a:lstStyle/>
          <a:p>
            <a:pPr algn="ctr"/>
            <a:r>
              <a:rPr lang="en-US" sz="1100" b="1" dirty="0" smtClean="0">
                <a:solidFill>
                  <a:schemeClr val="tx1"/>
                </a:solidFill>
                <a:cs typeface="Arial" pitchFamily="34" charset="0"/>
              </a:rPr>
              <a:t>Mux/</a:t>
            </a:r>
          </a:p>
          <a:p>
            <a:pPr algn="ctr"/>
            <a:r>
              <a:rPr lang="en-US" sz="1100" b="1" dirty="0" err="1" smtClean="0">
                <a:solidFill>
                  <a:schemeClr val="tx1"/>
                </a:solidFill>
                <a:cs typeface="Arial" pitchFamily="34" charset="0"/>
              </a:rPr>
              <a:t>DeMux</a:t>
            </a:r>
            <a:endParaRPr lang="en-US" sz="1100" b="1" dirty="0">
              <a:solidFill>
                <a:schemeClr val="tx1"/>
              </a:solidFill>
              <a:cs typeface="Arial" pitchFamily="34" charset="0"/>
            </a:endParaRPr>
          </a:p>
        </p:txBody>
      </p:sp>
      <p:cxnSp>
        <p:nvCxnSpPr>
          <p:cNvPr id="157" name="Straight Arrow Connector 156"/>
          <p:cNvCxnSpPr>
            <a:stCxn id="179" idx="0"/>
            <a:endCxn id="147" idx="2"/>
          </p:cNvCxnSpPr>
          <p:nvPr/>
        </p:nvCxnSpPr>
        <p:spPr>
          <a:xfrm flipV="1">
            <a:off x="3923417" y="2674838"/>
            <a:ext cx="30" cy="37156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8" name="Straight Arrow Connector 157"/>
          <p:cNvCxnSpPr>
            <a:stCxn id="180" idx="0"/>
            <a:endCxn id="148" idx="2"/>
          </p:cNvCxnSpPr>
          <p:nvPr/>
        </p:nvCxnSpPr>
        <p:spPr>
          <a:xfrm flipH="1" flipV="1">
            <a:off x="4637689" y="2674838"/>
            <a:ext cx="131" cy="79551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9" name="Straight Arrow Connector 158"/>
          <p:cNvCxnSpPr>
            <a:stCxn id="181" idx="0"/>
            <a:endCxn id="149" idx="2"/>
          </p:cNvCxnSpPr>
          <p:nvPr/>
        </p:nvCxnSpPr>
        <p:spPr>
          <a:xfrm flipV="1">
            <a:off x="5348502" y="2674838"/>
            <a:ext cx="856" cy="122515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0" name="Straight Arrow Connector 159"/>
          <p:cNvCxnSpPr>
            <a:stCxn id="182" idx="0"/>
            <a:endCxn id="150" idx="2"/>
          </p:cNvCxnSpPr>
          <p:nvPr/>
        </p:nvCxnSpPr>
        <p:spPr>
          <a:xfrm flipV="1">
            <a:off x="6061029" y="2674838"/>
            <a:ext cx="0" cy="169558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1" name="Rectangle 160"/>
          <p:cNvSpPr/>
          <p:nvPr/>
        </p:nvSpPr>
        <p:spPr>
          <a:xfrm>
            <a:off x="7238414" y="2871196"/>
            <a:ext cx="455881" cy="4640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dirty="0" smtClean="0">
                <a:solidFill>
                  <a:schemeClr val="tx1"/>
                </a:solidFill>
                <a:cs typeface="Arial" pitchFamily="34" charset="0"/>
              </a:rPr>
              <a:t>&gt;=</a:t>
            </a:r>
            <a:endParaRPr lang="en-US" sz="700" dirty="0">
              <a:solidFill>
                <a:schemeClr val="tx1"/>
              </a:solidFill>
              <a:cs typeface="Arial" pitchFamily="34" charset="0"/>
            </a:endParaRPr>
          </a:p>
        </p:txBody>
      </p:sp>
      <p:cxnSp>
        <p:nvCxnSpPr>
          <p:cNvPr id="162" name="Straight Arrow Connector 161"/>
          <p:cNvCxnSpPr>
            <a:stCxn id="154" idx="2"/>
          </p:cNvCxnSpPr>
          <p:nvPr/>
        </p:nvCxnSpPr>
        <p:spPr>
          <a:xfrm>
            <a:off x="7963468" y="3538853"/>
            <a:ext cx="130877"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3" name="Straight Arrow Connector 162"/>
          <p:cNvCxnSpPr/>
          <p:nvPr/>
        </p:nvCxnSpPr>
        <p:spPr>
          <a:xfrm>
            <a:off x="6927921" y="3272963"/>
            <a:ext cx="310498"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4" name="Elbow Connector 163"/>
          <p:cNvCxnSpPr>
            <a:stCxn id="161" idx="3"/>
            <a:endCxn id="154" idx="3"/>
          </p:cNvCxnSpPr>
          <p:nvPr/>
        </p:nvCxnSpPr>
        <p:spPr>
          <a:xfrm>
            <a:off x="7694295" y="3112808"/>
            <a:ext cx="164646" cy="191607"/>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5" name="Elbow Connector 164"/>
          <p:cNvCxnSpPr>
            <a:stCxn id="184" idx="4"/>
          </p:cNvCxnSpPr>
          <p:nvPr/>
        </p:nvCxnSpPr>
        <p:spPr>
          <a:xfrm rot="16200000" flipH="1">
            <a:off x="7205739" y="2934097"/>
            <a:ext cx="426965" cy="645532"/>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6" name="Elbow Connector 165"/>
          <p:cNvCxnSpPr>
            <a:stCxn id="183" idx="6"/>
          </p:cNvCxnSpPr>
          <p:nvPr/>
        </p:nvCxnSpPr>
        <p:spPr>
          <a:xfrm>
            <a:off x="7010716" y="3275303"/>
            <a:ext cx="729806" cy="391052"/>
          </a:xfrm>
          <a:prstGeom prst="bentConnector3">
            <a:avLst>
              <a:gd name="adj1" fmla="val -3076"/>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7" name="Rectangle 166"/>
          <p:cNvSpPr/>
          <p:nvPr/>
        </p:nvSpPr>
        <p:spPr>
          <a:xfrm>
            <a:off x="8077676" y="3472174"/>
            <a:ext cx="466724" cy="46406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dirty="0" smtClean="0">
                <a:solidFill>
                  <a:schemeClr val="tx1"/>
                </a:solidFill>
                <a:cs typeface="Arial" pitchFamily="34" charset="0"/>
              </a:rPr>
              <a:t>&gt;=</a:t>
            </a:r>
            <a:endParaRPr lang="en-US" sz="1000" dirty="0">
              <a:solidFill>
                <a:schemeClr val="tx1"/>
              </a:solidFill>
              <a:cs typeface="Arial" pitchFamily="34" charset="0"/>
            </a:endParaRPr>
          </a:p>
        </p:txBody>
      </p:sp>
      <p:cxnSp>
        <p:nvCxnSpPr>
          <p:cNvPr id="168" name="Straight Arrow Connector 167"/>
          <p:cNvCxnSpPr/>
          <p:nvPr/>
        </p:nvCxnSpPr>
        <p:spPr>
          <a:xfrm>
            <a:off x="6927917" y="3858762"/>
            <a:ext cx="1149759"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9" name="Straight Arrow Connector 168"/>
          <p:cNvCxnSpPr/>
          <p:nvPr/>
        </p:nvCxnSpPr>
        <p:spPr>
          <a:xfrm>
            <a:off x="6927917" y="3027840"/>
            <a:ext cx="310498"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a:stCxn id="167" idx="3"/>
          </p:cNvCxnSpPr>
          <p:nvPr/>
        </p:nvCxnSpPr>
        <p:spPr>
          <a:xfrm>
            <a:off x="8544400" y="3704205"/>
            <a:ext cx="10239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Elbow Connector 170"/>
          <p:cNvCxnSpPr/>
          <p:nvPr/>
        </p:nvCxnSpPr>
        <p:spPr>
          <a:xfrm rot="10800000" flipV="1">
            <a:off x="6927921" y="3704204"/>
            <a:ext cx="1718875" cy="443043"/>
          </a:xfrm>
          <a:prstGeom prst="bentConnector3">
            <a:avLst>
              <a:gd name="adj1" fmla="val -427"/>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2" name="TextBox 171"/>
          <p:cNvSpPr txBox="1"/>
          <p:nvPr/>
        </p:nvSpPr>
        <p:spPr>
          <a:xfrm>
            <a:off x="2187070" y="1684207"/>
            <a:ext cx="1356807" cy="584775"/>
          </a:xfrm>
          <a:prstGeom prst="rect">
            <a:avLst/>
          </a:prstGeom>
          <a:noFill/>
          <a:ln w="25400">
            <a:solidFill>
              <a:schemeClr val="tx1"/>
            </a:solidFill>
          </a:ln>
        </p:spPr>
        <p:txBody>
          <a:bodyPr wrap="square" rtlCol="0">
            <a:spAutoFit/>
          </a:bodyPr>
          <a:lstStyle/>
          <a:p>
            <a:endParaRPr lang="en-US" sz="700" dirty="0" smtClean="0">
              <a:cs typeface="Arial" pitchFamily="34" charset="0"/>
            </a:endParaRPr>
          </a:p>
          <a:p>
            <a:endParaRPr lang="en-US" sz="700" dirty="0">
              <a:cs typeface="Arial" pitchFamily="34" charset="0"/>
            </a:endParaRPr>
          </a:p>
          <a:p>
            <a:r>
              <a:rPr lang="en-US" dirty="0" smtClean="0">
                <a:cs typeface="Arial" pitchFamily="34" charset="0"/>
              </a:rPr>
              <a:t>New Entry</a:t>
            </a:r>
          </a:p>
        </p:txBody>
      </p:sp>
      <p:sp>
        <p:nvSpPr>
          <p:cNvPr id="173" name="Up-Down Arrow 172"/>
          <p:cNvSpPr/>
          <p:nvPr/>
        </p:nvSpPr>
        <p:spPr>
          <a:xfrm>
            <a:off x="3889578" y="1827102"/>
            <a:ext cx="67737" cy="188198"/>
          </a:xfrm>
          <a:prstGeom prst="up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4" name="Up-Down Arrow 173"/>
          <p:cNvSpPr/>
          <p:nvPr/>
        </p:nvSpPr>
        <p:spPr>
          <a:xfrm>
            <a:off x="4602106" y="1830594"/>
            <a:ext cx="67737" cy="188198"/>
          </a:xfrm>
          <a:prstGeom prst="up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5" name="Up-Down Arrow 174"/>
          <p:cNvSpPr/>
          <p:nvPr/>
        </p:nvSpPr>
        <p:spPr>
          <a:xfrm>
            <a:off x="5314633" y="1830594"/>
            <a:ext cx="67737" cy="188198"/>
          </a:xfrm>
          <a:prstGeom prst="up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6" name="Up-Down Arrow 175"/>
          <p:cNvSpPr/>
          <p:nvPr/>
        </p:nvSpPr>
        <p:spPr>
          <a:xfrm>
            <a:off x="6027160" y="1830594"/>
            <a:ext cx="67737" cy="188198"/>
          </a:xfrm>
          <a:prstGeom prst="up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7" name="Rectangle 176"/>
          <p:cNvSpPr/>
          <p:nvPr/>
        </p:nvSpPr>
        <p:spPr>
          <a:xfrm>
            <a:off x="6149882" y="2830046"/>
            <a:ext cx="2735038" cy="1984960"/>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b"/>
          <a:lstStyle/>
          <a:p>
            <a:pPr algn="r"/>
            <a:r>
              <a:rPr lang="en-US" dirty="0" err="1" smtClean="0">
                <a:solidFill>
                  <a:schemeClr val="tx1"/>
                </a:solidFill>
                <a:cs typeface="Arial" pitchFamily="34" charset="0"/>
              </a:rPr>
              <a:t>Dequeue</a:t>
            </a:r>
            <a:r>
              <a:rPr lang="en-US" dirty="0" smtClean="0">
                <a:solidFill>
                  <a:schemeClr val="tx1"/>
                </a:solidFill>
                <a:cs typeface="Arial" pitchFamily="34" charset="0"/>
              </a:rPr>
              <a:t> Logic</a:t>
            </a:r>
            <a:endParaRPr lang="en-US" dirty="0">
              <a:solidFill>
                <a:schemeClr val="tx1"/>
              </a:solidFill>
              <a:cs typeface="Arial" pitchFamily="34" charset="0"/>
            </a:endParaRPr>
          </a:p>
        </p:txBody>
      </p:sp>
      <p:sp>
        <p:nvSpPr>
          <p:cNvPr id="178" name="Rectangle 177"/>
          <p:cNvSpPr/>
          <p:nvPr/>
        </p:nvSpPr>
        <p:spPr>
          <a:xfrm>
            <a:off x="1989974" y="1539237"/>
            <a:ext cx="4586045" cy="1252710"/>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rtlCol="0" anchor="b"/>
          <a:lstStyle/>
          <a:p>
            <a:r>
              <a:rPr lang="en-US" dirty="0" err="1" smtClean="0">
                <a:solidFill>
                  <a:schemeClr val="tx1"/>
                </a:solidFill>
                <a:cs typeface="Arial" pitchFamily="34" charset="0"/>
              </a:rPr>
              <a:t>Enqueue</a:t>
            </a:r>
            <a:r>
              <a:rPr lang="en-US" dirty="0" smtClean="0">
                <a:solidFill>
                  <a:schemeClr val="tx1"/>
                </a:solidFill>
                <a:cs typeface="Arial" pitchFamily="34" charset="0"/>
              </a:rPr>
              <a:t> Logic</a:t>
            </a:r>
            <a:endParaRPr lang="en-US" dirty="0">
              <a:solidFill>
                <a:schemeClr val="tx1"/>
              </a:solidFill>
              <a:cs typeface="Arial" pitchFamily="34" charset="0"/>
            </a:endParaRPr>
          </a:p>
        </p:txBody>
      </p:sp>
      <p:sp>
        <p:nvSpPr>
          <p:cNvPr id="179" name="Oval 178"/>
          <p:cNvSpPr/>
          <p:nvPr/>
        </p:nvSpPr>
        <p:spPr>
          <a:xfrm>
            <a:off x="3906482" y="3046400"/>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80" name="Oval 179"/>
          <p:cNvSpPr/>
          <p:nvPr/>
        </p:nvSpPr>
        <p:spPr>
          <a:xfrm>
            <a:off x="4620885" y="3470350"/>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1" name="Oval 180"/>
          <p:cNvSpPr/>
          <p:nvPr/>
        </p:nvSpPr>
        <p:spPr>
          <a:xfrm>
            <a:off x="5331567" y="3899996"/>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2" name="Oval 181"/>
          <p:cNvSpPr/>
          <p:nvPr/>
        </p:nvSpPr>
        <p:spPr>
          <a:xfrm>
            <a:off x="6044094" y="4370424"/>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3" name="Oval 182"/>
          <p:cNvSpPr/>
          <p:nvPr/>
        </p:nvSpPr>
        <p:spPr>
          <a:xfrm>
            <a:off x="6976847" y="3260278"/>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4" name="Oval 183"/>
          <p:cNvSpPr/>
          <p:nvPr/>
        </p:nvSpPr>
        <p:spPr>
          <a:xfrm>
            <a:off x="7079520" y="3013332"/>
            <a:ext cx="33869" cy="3004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185" name="Straight Connector 184"/>
          <p:cNvCxnSpPr/>
          <p:nvPr/>
        </p:nvCxnSpPr>
        <p:spPr>
          <a:xfrm>
            <a:off x="4065023" y="3483187"/>
            <a:ext cx="2214810" cy="1094"/>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4348949" y="3915020"/>
            <a:ext cx="1930884" cy="0"/>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V="1">
            <a:off x="4449445" y="4385448"/>
            <a:ext cx="1830388" cy="1"/>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88" name="TextBox 187"/>
          <p:cNvSpPr txBox="1"/>
          <p:nvPr/>
        </p:nvSpPr>
        <p:spPr>
          <a:xfrm>
            <a:off x="2736943" y="2882023"/>
            <a:ext cx="298480" cy="338554"/>
          </a:xfrm>
          <a:prstGeom prst="rect">
            <a:avLst/>
          </a:prstGeom>
          <a:noFill/>
        </p:spPr>
        <p:txBody>
          <a:bodyPr wrap="none" rtlCol="0">
            <a:spAutoFit/>
          </a:bodyPr>
          <a:lstStyle/>
          <a:p>
            <a:r>
              <a:rPr lang="en-US" sz="1600" dirty="0" smtClean="0"/>
              <a:t>4</a:t>
            </a:r>
            <a:endParaRPr lang="en-US" sz="1600" dirty="0"/>
          </a:p>
        </p:txBody>
      </p:sp>
      <p:sp>
        <p:nvSpPr>
          <p:cNvPr id="189" name="TextBox 188"/>
          <p:cNvSpPr txBox="1"/>
          <p:nvPr/>
        </p:nvSpPr>
        <p:spPr>
          <a:xfrm>
            <a:off x="1977328" y="3336687"/>
            <a:ext cx="412292" cy="338554"/>
          </a:xfrm>
          <a:prstGeom prst="rect">
            <a:avLst/>
          </a:prstGeom>
          <a:noFill/>
        </p:spPr>
        <p:txBody>
          <a:bodyPr wrap="none" rtlCol="0">
            <a:spAutoFit/>
          </a:bodyPr>
          <a:lstStyle/>
          <a:p>
            <a:r>
              <a:rPr lang="en-US" sz="1600" dirty="0" smtClean="0"/>
              <a:t>15</a:t>
            </a:r>
            <a:endParaRPr lang="en-US" sz="1600" dirty="0"/>
          </a:p>
        </p:txBody>
      </p:sp>
      <p:sp>
        <p:nvSpPr>
          <p:cNvPr id="190" name="TextBox 189"/>
          <p:cNvSpPr txBox="1"/>
          <p:nvPr/>
        </p:nvSpPr>
        <p:spPr>
          <a:xfrm>
            <a:off x="3424993" y="3329915"/>
            <a:ext cx="298480" cy="338554"/>
          </a:xfrm>
          <a:prstGeom prst="rect">
            <a:avLst/>
          </a:prstGeom>
          <a:noFill/>
        </p:spPr>
        <p:txBody>
          <a:bodyPr wrap="none" rtlCol="0">
            <a:spAutoFit/>
          </a:bodyPr>
          <a:lstStyle/>
          <a:p>
            <a:r>
              <a:rPr lang="en-US" sz="1600" dirty="0"/>
              <a:t>7</a:t>
            </a:r>
          </a:p>
        </p:txBody>
      </p:sp>
      <p:sp>
        <p:nvSpPr>
          <p:cNvPr id="191" name="TextBox 190"/>
          <p:cNvSpPr txBox="1"/>
          <p:nvPr/>
        </p:nvSpPr>
        <p:spPr>
          <a:xfrm>
            <a:off x="1614581" y="3757114"/>
            <a:ext cx="412292" cy="338554"/>
          </a:xfrm>
          <a:prstGeom prst="rect">
            <a:avLst/>
          </a:prstGeom>
          <a:noFill/>
        </p:spPr>
        <p:txBody>
          <a:bodyPr wrap="none" rtlCol="0">
            <a:spAutoFit/>
          </a:bodyPr>
          <a:lstStyle/>
          <a:p>
            <a:r>
              <a:rPr lang="en-US" sz="1600" dirty="0" smtClean="0"/>
              <a:t>16</a:t>
            </a:r>
            <a:endParaRPr lang="en-US" sz="1600" dirty="0"/>
          </a:p>
        </p:txBody>
      </p:sp>
      <p:sp>
        <p:nvSpPr>
          <p:cNvPr id="192" name="TextBox 191"/>
          <p:cNvSpPr txBox="1"/>
          <p:nvPr/>
        </p:nvSpPr>
        <p:spPr>
          <a:xfrm>
            <a:off x="3039539" y="3770769"/>
            <a:ext cx="412292" cy="338554"/>
          </a:xfrm>
          <a:prstGeom prst="rect">
            <a:avLst/>
          </a:prstGeom>
          <a:noFill/>
        </p:spPr>
        <p:txBody>
          <a:bodyPr wrap="none" rtlCol="0">
            <a:spAutoFit/>
          </a:bodyPr>
          <a:lstStyle/>
          <a:p>
            <a:r>
              <a:rPr lang="en-US" sz="1600" dirty="0" smtClean="0"/>
              <a:t>30</a:t>
            </a:r>
            <a:endParaRPr lang="en-US" sz="1600" dirty="0"/>
          </a:p>
        </p:txBody>
      </p:sp>
      <p:sp>
        <p:nvSpPr>
          <p:cNvPr id="193" name="TextBox 192"/>
          <p:cNvSpPr txBox="1"/>
          <p:nvPr/>
        </p:nvSpPr>
        <p:spPr>
          <a:xfrm>
            <a:off x="3751617" y="3756482"/>
            <a:ext cx="412292" cy="338554"/>
          </a:xfrm>
          <a:prstGeom prst="rect">
            <a:avLst/>
          </a:prstGeom>
          <a:noFill/>
        </p:spPr>
        <p:txBody>
          <a:bodyPr wrap="none" rtlCol="0">
            <a:spAutoFit/>
          </a:bodyPr>
          <a:lstStyle/>
          <a:p>
            <a:r>
              <a:rPr lang="en-US" sz="1600" dirty="0" smtClean="0"/>
              <a:t>35</a:t>
            </a:r>
            <a:endParaRPr lang="en-US" sz="1600" dirty="0"/>
          </a:p>
        </p:txBody>
      </p:sp>
      <p:sp>
        <p:nvSpPr>
          <p:cNvPr id="194" name="TextBox 193"/>
          <p:cNvSpPr txBox="1"/>
          <p:nvPr/>
        </p:nvSpPr>
        <p:spPr>
          <a:xfrm>
            <a:off x="1414278" y="4177396"/>
            <a:ext cx="412292" cy="338554"/>
          </a:xfrm>
          <a:prstGeom prst="rect">
            <a:avLst/>
          </a:prstGeom>
          <a:noFill/>
        </p:spPr>
        <p:txBody>
          <a:bodyPr wrap="none" rtlCol="0">
            <a:spAutoFit/>
          </a:bodyPr>
          <a:lstStyle/>
          <a:p>
            <a:r>
              <a:rPr lang="en-US" sz="1600" dirty="0"/>
              <a:t>1</a:t>
            </a:r>
            <a:r>
              <a:rPr lang="en-US" sz="1600" dirty="0" smtClean="0"/>
              <a:t>7</a:t>
            </a:r>
            <a:endParaRPr lang="en-US" sz="1600" dirty="0"/>
          </a:p>
        </p:txBody>
      </p:sp>
      <p:sp>
        <p:nvSpPr>
          <p:cNvPr id="195" name="TextBox 194"/>
          <p:cNvSpPr txBox="1"/>
          <p:nvPr/>
        </p:nvSpPr>
        <p:spPr>
          <a:xfrm>
            <a:off x="1781302" y="4175822"/>
            <a:ext cx="412292" cy="338554"/>
          </a:xfrm>
          <a:prstGeom prst="rect">
            <a:avLst/>
          </a:prstGeom>
          <a:noFill/>
        </p:spPr>
        <p:txBody>
          <a:bodyPr wrap="none" rtlCol="0">
            <a:spAutoFit/>
          </a:bodyPr>
          <a:lstStyle/>
          <a:p>
            <a:r>
              <a:rPr lang="en-US" sz="1600" dirty="0" smtClean="0"/>
              <a:t>18</a:t>
            </a:r>
            <a:endParaRPr lang="en-US" sz="1600" dirty="0"/>
          </a:p>
        </p:txBody>
      </p:sp>
      <p:sp>
        <p:nvSpPr>
          <p:cNvPr id="196" name="TextBox 195"/>
          <p:cNvSpPr txBox="1"/>
          <p:nvPr/>
        </p:nvSpPr>
        <p:spPr>
          <a:xfrm>
            <a:off x="2156169" y="4180581"/>
            <a:ext cx="412292" cy="338554"/>
          </a:xfrm>
          <a:prstGeom prst="rect">
            <a:avLst/>
          </a:prstGeom>
          <a:noFill/>
        </p:spPr>
        <p:txBody>
          <a:bodyPr wrap="none" rtlCol="0">
            <a:spAutoFit/>
          </a:bodyPr>
          <a:lstStyle/>
          <a:p>
            <a:r>
              <a:rPr lang="en-US" sz="1600" dirty="0" smtClean="0"/>
              <a:t>28</a:t>
            </a:r>
            <a:endParaRPr lang="en-US" sz="1600" dirty="0"/>
          </a:p>
        </p:txBody>
      </p:sp>
      <p:sp>
        <p:nvSpPr>
          <p:cNvPr id="197" name="TextBox 196"/>
          <p:cNvSpPr txBox="1"/>
          <p:nvPr/>
        </p:nvSpPr>
        <p:spPr>
          <a:xfrm>
            <a:off x="1712690" y="-304800"/>
            <a:ext cx="412292" cy="338554"/>
          </a:xfrm>
          <a:prstGeom prst="rect">
            <a:avLst/>
          </a:prstGeom>
          <a:noFill/>
        </p:spPr>
        <p:txBody>
          <a:bodyPr wrap="none" rtlCol="0">
            <a:spAutoFit/>
          </a:bodyPr>
          <a:lstStyle/>
          <a:p>
            <a:r>
              <a:rPr lang="en-US" sz="1600" dirty="0" smtClean="0"/>
              <a:t>20</a:t>
            </a:r>
            <a:endParaRPr lang="en-US" sz="1600" dirty="0"/>
          </a:p>
        </p:txBody>
      </p:sp>
      <p:sp>
        <p:nvSpPr>
          <p:cNvPr id="198" name="Oval 197"/>
          <p:cNvSpPr/>
          <p:nvPr/>
        </p:nvSpPr>
        <p:spPr>
          <a:xfrm>
            <a:off x="2550939" y="4195910"/>
            <a:ext cx="327623" cy="29750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199" name="TextBox 198"/>
          <p:cNvSpPr txBox="1"/>
          <p:nvPr/>
        </p:nvSpPr>
        <p:spPr>
          <a:xfrm>
            <a:off x="2336069" y="3769815"/>
            <a:ext cx="412292" cy="338554"/>
          </a:xfrm>
          <a:prstGeom prst="rect">
            <a:avLst/>
          </a:prstGeom>
          <a:noFill/>
        </p:spPr>
        <p:txBody>
          <a:bodyPr wrap="none" rtlCol="0">
            <a:spAutoFit/>
          </a:bodyPr>
          <a:lstStyle/>
          <a:p>
            <a:r>
              <a:rPr lang="en-US" sz="1600" dirty="0" smtClean="0"/>
              <a:t>25</a:t>
            </a:r>
            <a:endParaRPr lang="en-US" sz="1600" dirty="0"/>
          </a:p>
        </p:txBody>
      </p:sp>
      <p:sp>
        <p:nvSpPr>
          <p:cNvPr id="102" name="TextBox 101"/>
          <p:cNvSpPr txBox="1"/>
          <p:nvPr/>
        </p:nvSpPr>
        <p:spPr>
          <a:xfrm>
            <a:off x="3824793" y="4673025"/>
            <a:ext cx="1557577" cy="369332"/>
          </a:xfrm>
          <a:prstGeom prst="rect">
            <a:avLst/>
          </a:prstGeom>
          <a:noFill/>
          <a:ln w="25400">
            <a:noFill/>
          </a:ln>
        </p:spPr>
        <p:txBody>
          <a:bodyPr wrap="square" rtlCol="0">
            <a:spAutoFit/>
          </a:bodyPr>
          <a:lstStyle/>
          <a:p>
            <a:r>
              <a:rPr lang="en-US" dirty="0" err="1" smtClean="0">
                <a:solidFill>
                  <a:srgbClr val="FF0000"/>
                </a:solidFill>
                <a:cs typeface="Arial" pitchFamily="34" charset="0"/>
              </a:rPr>
              <a:t>Enqueuing</a:t>
            </a:r>
            <a:endParaRPr lang="en-US" dirty="0" smtClean="0">
              <a:solidFill>
                <a:srgbClr val="FF0000"/>
              </a:solidFill>
              <a:cs typeface="Arial" pitchFamily="34" charset="0"/>
            </a:endParaRPr>
          </a:p>
        </p:txBody>
      </p:sp>
    </p:spTree>
    <p:extLst>
      <p:ext uri="{BB962C8B-B14F-4D97-AF65-F5344CB8AC3E}">
        <p14:creationId xmlns:p14="http://schemas.microsoft.com/office/powerpoint/2010/main" val="3954404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vert="horz" wrap="square" lIns="0" tIns="45720" rIns="0" bIns="45720" numCol="1" anchor="ctr" anchorCtr="0" compatLnSpc="1">
            <a:prstTxWarp prst="textNoShape">
              <a:avLst/>
            </a:prstTxWarp>
          </a:bodyPr>
          <a:lstStyle>
            <a:lvl1pPr algn="ctr" rtl="0" eaLnBrk="0" fontAlgn="base" hangingPunct="0">
              <a:spcBef>
                <a:spcPct val="0"/>
              </a:spcBef>
              <a:spcAft>
                <a:spcPct val="0"/>
              </a:spcAft>
              <a:defRPr sz="3600" b="1">
                <a:solidFill>
                  <a:srgbClr val="006600"/>
                </a:solidFill>
                <a:latin typeface="+mj-lt"/>
                <a:ea typeface="+mj-ea"/>
                <a:cs typeface="+mj-cs"/>
              </a:defRPr>
            </a:lvl1pPr>
            <a:lvl2pPr algn="ctr" rtl="0" eaLnBrk="0" fontAlgn="base" hangingPunct="0">
              <a:spcBef>
                <a:spcPct val="0"/>
              </a:spcBef>
              <a:spcAft>
                <a:spcPct val="0"/>
              </a:spcAft>
              <a:defRPr sz="3600" b="1">
                <a:solidFill>
                  <a:srgbClr val="006600"/>
                </a:solidFill>
                <a:latin typeface="Arial" charset="0"/>
              </a:defRPr>
            </a:lvl2pPr>
            <a:lvl3pPr algn="ctr" rtl="0" eaLnBrk="0" fontAlgn="base" hangingPunct="0">
              <a:spcBef>
                <a:spcPct val="0"/>
              </a:spcBef>
              <a:spcAft>
                <a:spcPct val="0"/>
              </a:spcAft>
              <a:defRPr sz="3600" b="1">
                <a:solidFill>
                  <a:srgbClr val="006600"/>
                </a:solidFill>
                <a:latin typeface="Arial" charset="0"/>
              </a:defRPr>
            </a:lvl3pPr>
            <a:lvl4pPr algn="ctr" rtl="0" eaLnBrk="0" fontAlgn="base" hangingPunct="0">
              <a:spcBef>
                <a:spcPct val="0"/>
              </a:spcBef>
              <a:spcAft>
                <a:spcPct val="0"/>
              </a:spcAft>
              <a:defRPr sz="3600" b="1">
                <a:solidFill>
                  <a:srgbClr val="006600"/>
                </a:solidFill>
                <a:latin typeface="Arial" charset="0"/>
              </a:defRPr>
            </a:lvl4pPr>
            <a:lvl5pPr algn="ctr" rtl="0" eaLnBrk="0" fontAlgn="base" hangingPunct="0">
              <a:spcBef>
                <a:spcPct val="0"/>
              </a:spcBef>
              <a:spcAft>
                <a:spcPct val="0"/>
              </a:spcAft>
              <a:defRPr sz="3600" b="1">
                <a:solidFill>
                  <a:srgbClr val="006600"/>
                </a:solidFill>
                <a:latin typeface="Arial" charset="0"/>
              </a:defRPr>
            </a:lvl5pPr>
            <a:lvl6pPr marL="457200" algn="ctr" rtl="0" fontAlgn="base">
              <a:spcBef>
                <a:spcPct val="0"/>
              </a:spcBef>
              <a:spcAft>
                <a:spcPct val="0"/>
              </a:spcAft>
              <a:defRPr sz="3600" b="1">
                <a:solidFill>
                  <a:srgbClr val="006600"/>
                </a:solidFill>
                <a:latin typeface="Arial" charset="0"/>
              </a:defRPr>
            </a:lvl6pPr>
            <a:lvl7pPr marL="914400" algn="ctr" rtl="0" fontAlgn="base">
              <a:spcBef>
                <a:spcPct val="0"/>
              </a:spcBef>
              <a:spcAft>
                <a:spcPct val="0"/>
              </a:spcAft>
              <a:defRPr sz="3600" b="1">
                <a:solidFill>
                  <a:srgbClr val="006600"/>
                </a:solidFill>
                <a:latin typeface="Arial" charset="0"/>
              </a:defRPr>
            </a:lvl7pPr>
            <a:lvl8pPr marL="1371600" algn="ctr" rtl="0" fontAlgn="base">
              <a:spcBef>
                <a:spcPct val="0"/>
              </a:spcBef>
              <a:spcAft>
                <a:spcPct val="0"/>
              </a:spcAft>
              <a:defRPr sz="3600" b="1">
                <a:solidFill>
                  <a:srgbClr val="006600"/>
                </a:solidFill>
                <a:latin typeface="Arial" charset="0"/>
              </a:defRPr>
            </a:lvl8pPr>
            <a:lvl9pPr marL="1828800" algn="ctr" rtl="0" fontAlgn="base">
              <a:spcBef>
                <a:spcPct val="0"/>
              </a:spcBef>
              <a:spcAft>
                <a:spcPct val="0"/>
              </a:spcAft>
              <a:defRPr sz="3600" b="1">
                <a:solidFill>
                  <a:srgbClr val="006600"/>
                </a:solidFill>
                <a:latin typeface="Arial" charset="0"/>
              </a:defRPr>
            </a:lvl9pPr>
          </a:lstStyle>
          <a:p>
            <a:r>
              <a:rPr lang="en-US" sz="3200" dirty="0"/>
              <a:t>Hardware </a:t>
            </a:r>
            <a:r>
              <a:rPr lang="en-US" sz="3200" dirty="0" smtClean="0"/>
              <a:t>Scheduler</a:t>
            </a:r>
          </a:p>
        </p:txBody>
      </p:sp>
      <p:sp>
        <p:nvSpPr>
          <p:cNvPr id="5" name="Rectangle 4"/>
          <p:cNvSpPr/>
          <p:nvPr/>
        </p:nvSpPr>
        <p:spPr>
          <a:xfrm>
            <a:off x="180422" y="909965"/>
            <a:ext cx="8834237" cy="369332"/>
          </a:xfrm>
          <a:prstGeom prst="rect">
            <a:avLst/>
          </a:prstGeom>
        </p:spPr>
        <p:txBody>
          <a:bodyPr wrap="square">
            <a:spAutoFit/>
          </a:bodyPr>
          <a:lstStyle/>
          <a:p>
            <a:r>
              <a:rPr lang="en-US" dirty="0"/>
              <a:t>D</a:t>
            </a:r>
            <a:r>
              <a:rPr lang="en-US" dirty="0" smtClean="0"/>
              <a:t>esigned to reduce the timer-tick processing and scheduling overhead.</a:t>
            </a:r>
            <a:endParaRPr lang="en-US" dirty="0"/>
          </a:p>
        </p:txBody>
      </p:sp>
      <p:pic>
        <p:nvPicPr>
          <p:cNvPr id="6" name="Picture 5"/>
          <p:cNvPicPr>
            <a:picLocks noChangeAspect="1"/>
          </p:cNvPicPr>
          <p:nvPr/>
        </p:nvPicPr>
        <p:blipFill>
          <a:blip r:embed="rId2"/>
          <a:stretch>
            <a:fillRect/>
          </a:stretch>
        </p:blipFill>
        <p:spPr>
          <a:xfrm>
            <a:off x="987714" y="1433673"/>
            <a:ext cx="6302405" cy="2833527"/>
          </a:xfrm>
          <a:prstGeom prst="rect">
            <a:avLst/>
          </a:prstGeom>
        </p:spPr>
      </p:pic>
      <p:sp>
        <p:nvSpPr>
          <p:cNvPr id="7" name="Rectangle 6"/>
          <p:cNvSpPr/>
          <p:nvPr/>
        </p:nvSpPr>
        <p:spPr>
          <a:xfrm>
            <a:off x="180422" y="4327874"/>
            <a:ext cx="8630428" cy="1920526"/>
          </a:xfrm>
          <a:prstGeom prst="rect">
            <a:avLst/>
          </a:prstGeom>
        </p:spPr>
        <p:txBody>
          <a:bodyPr wrap="square">
            <a:spAutoFit/>
          </a:bodyPr>
          <a:lstStyle/>
          <a:p>
            <a:pPr algn="just" defTabSz="4387718">
              <a:spcBef>
                <a:spcPct val="20000"/>
              </a:spcBef>
            </a:pPr>
            <a:r>
              <a:rPr lang="en-US" b="1" dirty="0" smtClean="0"/>
              <a:t>Controller: </a:t>
            </a:r>
            <a:r>
              <a:rPr lang="en-US" dirty="0" smtClean="0"/>
              <a:t>responsible for the execution of the scheduling algorithm</a:t>
            </a:r>
          </a:p>
          <a:p>
            <a:pPr algn="just" defTabSz="4387718">
              <a:spcBef>
                <a:spcPct val="20000"/>
              </a:spcBef>
            </a:pPr>
            <a:r>
              <a:rPr lang="en-US" b="1" dirty="0" smtClean="0"/>
              <a:t>Timer</a:t>
            </a:r>
            <a:r>
              <a:rPr lang="en-US" dirty="0" smtClean="0"/>
              <a:t>: keeps accurate high-resolution time. </a:t>
            </a:r>
          </a:p>
          <a:p>
            <a:pPr algn="just" defTabSz="4387718">
              <a:spcBef>
                <a:spcPct val="20000"/>
              </a:spcBef>
            </a:pPr>
            <a:r>
              <a:rPr lang="en-US" b="1" dirty="0" smtClean="0"/>
              <a:t>Task queues</a:t>
            </a:r>
            <a:r>
              <a:rPr lang="en-US" dirty="0" smtClean="0"/>
              <a:t>: priority queues that keep tasks in sorted order based on their priority (</a:t>
            </a:r>
            <a:r>
              <a:rPr lang="en-US" b="1" dirty="0" smtClean="0"/>
              <a:t>Ready Queue</a:t>
            </a:r>
            <a:r>
              <a:rPr lang="en-US" dirty="0" smtClean="0"/>
              <a:t>) or activation time (</a:t>
            </a:r>
            <a:r>
              <a:rPr lang="en-US" b="1" dirty="0" smtClean="0"/>
              <a:t>Sleep Queue</a:t>
            </a:r>
            <a:r>
              <a:rPr lang="en-US" dirty="0" smtClean="0"/>
              <a:t>).</a:t>
            </a:r>
          </a:p>
          <a:p>
            <a:pPr algn="just" defTabSz="4387718">
              <a:spcBef>
                <a:spcPct val="20000"/>
              </a:spcBef>
            </a:pPr>
            <a:r>
              <a:rPr lang="en-US" b="1" dirty="0" smtClean="0"/>
              <a:t>Custom instructions: </a:t>
            </a:r>
            <a:r>
              <a:rPr lang="en-US" dirty="0" smtClean="0"/>
              <a:t>extend the processor’s instruction set architecture to allow the CPU to interface with the scheduler.</a:t>
            </a:r>
            <a:endParaRPr lang="en-US" dirty="0"/>
          </a:p>
        </p:txBody>
      </p:sp>
      <p:cxnSp>
        <p:nvCxnSpPr>
          <p:cNvPr id="12" name="Straight Connector 11"/>
          <p:cNvCxnSpPr/>
          <p:nvPr/>
        </p:nvCxnSpPr>
        <p:spPr>
          <a:xfrm>
            <a:off x="304800" y="4629150"/>
            <a:ext cx="1066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04800" y="4978400"/>
            <a:ext cx="609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304800" y="5288137"/>
            <a:ext cx="1371600" cy="141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301914" y="5894213"/>
            <a:ext cx="2212686"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4940318" y="1662111"/>
            <a:ext cx="2254217" cy="3810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bg1"/>
                </a:solidFill>
              </a:rPr>
              <a:t>Controller</a:t>
            </a:r>
            <a:endParaRPr lang="en-US" sz="1200" dirty="0">
              <a:solidFill>
                <a:schemeClr val="bg1"/>
              </a:solidFill>
            </a:endParaRPr>
          </a:p>
        </p:txBody>
      </p:sp>
      <p:sp>
        <p:nvSpPr>
          <p:cNvPr id="21" name="Rectangle 20"/>
          <p:cNvSpPr/>
          <p:nvPr/>
        </p:nvSpPr>
        <p:spPr>
          <a:xfrm>
            <a:off x="6705600" y="2209800"/>
            <a:ext cx="488935" cy="3810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solidFill>
                  <a:schemeClr val="bg1"/>
                </a:solidFill>
              </a:rPr>
              <a:t>Timer</a:t>
            </a:r>
            <a:endParaRPr lang="en-US" sz="1200" dirty="0">
              <a:solidFill>
                <a:schemeClr val="bg1"/>
              </a:solidFill>
            </a:endParaRPr>
          </a:p>
        </p:txBody>
      </p:sp>
      <p:sp>
        <p:nvSpPr>
          <p:cNvPr id="22" name="Rectangle 21"/>
          <p:cNvSpPr/>
          <p:nvPr/>
        </p:nvSpPr>
        <p:spPr>
          <a:xfrm>
            <a:off x="5975350" y="2442594"/>
            <a:ext cx="698482" cy="981499"/>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bg1"/>
                </a:solidFill>
              </a:rPr>
              <a:t>Sleep</a:t>
            </a:r>
          </a:p>
          <a:p>
            <a:pPr algn="ctr"/>
            <a:r>
              <a:rPr lang="en-US" sz="1200" dirty="0" smtClean="0">
                <a:solidFill>
                  <a:schemeClr val="bg1"/>
                </a:solidFill>
              </a:rPr>
              <a:t>Queue</a:t>
            </a:r>
            <a:endParaRPr lang="en-US" sz="1200" dirty="0">
              <a:solidFill>
                <a:schemeClr val="bg1"/>
              </a:solidFill>
            </a:endParaRPr>
          </a:p>
        </p:txBody>
      </p:sp>
      <p:sp>
        <p:nvSpPr>
          <p:cNvPr id="23" name="Rectangle 22"/>
          <p:cNvSpPr/>
          <p:nvPr/>
        </p:nvSpPr>
        <p:spPr>
          <a:xfrm>
            <a:off x="4949526" y="2438400"/>
            <a:ext cx="705467" cy="99131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bg1"/>
                </a:solidFill>
              </a:rPr>
              <a:t>Ready Queue</a:t>
            </a:r>
            <a:endParaRPr lang="en-US" sz="1200" dirty="0">
              <a:solidFill>
                <a:schemeClr val="bg1"/>
              </a:solidFill>
            </a:endParaRPr>
          </a:p>
        </p:txBody>
      </p:sp>
      <p:sp>
        <p:nvSpPr>
          <p:cNvPr id="26" name="Rectangle 25"/>
          <p:cNvSpPr/>
          <p:nvPr/>
        </p:nvSpPr>
        <p:spPr>
          <a:xfrm>
            <a:off x="2205004" y="2757489"/>
            <a:ext cx="734111" cy="5334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bg1"/>
                </a:solidFill>
              </a:rPr>
              <a:t>Hardware Scheduler</a:t>
            </a:r>
            <a:endParaRPr lang="en-US" sz="800" dirty="0">
              <a:solidFill>
                <a:schemeClr val="bg1"/>
              </a:solidFill>
            </a:endParaRPr>
          </a:p>
        </p:txBody>
      </p:sp>
    </p:spTree>
    <p:extLst>
      <p:ext uri="{BB962C8B-B14F-4D97-AF65-F5344CB8AC3E}">
        <p14:creationId xmlns:p14="http://schemas.microsoft.com/office/powerpoint/2010/main" val="1671871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20"/>
                                        </p:tgtEl>
                                      </p:cBhvr>
                                    </p:animEffect>
                                    <p:set>
                                      <p:cBhvr>
                                        <p:cTn id="15" dur="1" fill="hold">
                                          <p:stCondLst>
                                            <p:cond delay="499"/>
                                          </p:stCondLst>
                                        </p:cTn>
                                        <p:tgtEl>
                                          <p:spTgt spid="20"/>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12"/>
                                        </p:tgtEl>
                                      </p:cBhvr>
                                    </p:animEffect>
                                    <p:set>
                                      <p:cBhvr>
                                        <p:cTn id="18" dur="1" fill="hold">
                                          <p:stCondLst>
                                            <p:cond delay="499"/>
                                          </p:stCondLst>
                                        </p:cTn>
                                        <p:tgtEl>
                                          <p:spTgt spid="12"/>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13"/>
                                        </p:tgtEl>
                                      </p:cBhvr>
                                    </p:animEffect>
                                    <p:set>
                                      <p:cBhvr>
                                        <p:cTn id="29" dur="1" fill="hold">
                                          <p:stCondLst>
                                            <p:cond delay="499"/>
                                          </p:stCondLst>
                                        </p:cTn>
                                        <p:tgtEl>
                                          <p:spTgt spid="13"/>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21"/>
                                        </p:tgtEl>
                                      </p:cBhvr>
                                    </p:animEffect>
                                    <p:set>
                                      <p:cBhvr>
                                        <p:cTn id="32" dur="1" fill="hold">
                                          <p:stCondLst>
                                            <p:cond delay="499"/>
                                          </p:stCondLst>
                                        </p:cTn>
                                        <p:tgtEl>
                                          <p:spTgt spid="21"/>
                                        </p:tgtEl>
                                        <p:attrNameLst>
                                          <p:attrName>style.visibility</p:attrName>
                                        </p:attrNameLst>
                                      </p:cBhvr>
                                      <p:to>
                                        <p:strVal val="hidden"/>
                                      </p:to>
                                    </p:set>
                                  </p:childTnLst>
                                </p:cTn>
                              </p:par>
                              <p:par>
                                <p:cTn id="33" presetID="10"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nodeType="clickEffect">
                                  <p:stCondLst>
                                    <p:cond delay="0"/>
                                  </p:stCondLst>
                                  <p:childTnLst>
                                    <p:animEffect transition="out" filter="fade">
                                      <p:cBhvr>
                                        <p:cTn id="45" dur="500"/>
                                        <p:tgtEl>
                                          <p:spTgt spid="16"/>
                                        </p:tgtEl>
                                      </p:cBhvr>
                                    </p:animEffect>
                                    <p:set>
                                      <p:cBhvr>
                                        <p:cTn id="46" dur="1" fill="hold">
                                          <p:stCondLst>
                                            <p:cond delay="499"/>
                                          </p:stCondLst>
                                        </p:cTn>
                                        <p:tgtEl>
                                          <p:spTgt spid="16"/>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500"/>
                                        <p:tgtEl>
                                          <p:spTgt spid="23"/>
                                        </p:tgtEl>
                                      </p:cBhvr>
                                    </p:animEffect>
                                    <p:set>
                                      <p:cBhvr>
                                        <p:cTn id="49" dur="1" fill="hold">
                                          <p:stCondLst>
                                            <p:cond delay="499"/>
                                          </p:stCondLst>
                                        </p:cTn>
                                        <p:tgtEl>
                                          <p:spTgt spid="23"/>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22"/>
                                        </p:tgtEl>
                                      </p:cBhvr>
                                    </p:animEffect>
                                    <p:set>
                                      <p:cBhvr>
                                        <p:cTn id="52" dur="1" fill="hold">
                                          <p:stCondLst>
                                            <p:cond delay="499"/>
                                          </p:stCondLst>
                                        </p:cTn>
                                        <p:tgtEl>
                                          <p:spTgt spid="22"/>
                                        </p:tgtEl>
                                        <p:attrNameLst>
                                          <p:attrName>style.visibility</p:attrName>
                                        </p:attrNameLst>
                                      </p:cBhvr>
                                      <p:to>
                                        <p:strVal val="hidden"/>
                                      </p:to>
                                    </p:set>
                                  </p:childTnLst>
                                </p:cTn>
                              </p:par>
                              <p:par>
                                <p:cTn id="53" presetID="10" presetClass="entr" presetSubtype="0"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nodeType="clickEffect">
                                  <p:stCondLst>
                                    <p:cond delay="0"/>
                                  </p:stCondLst>
                                  <p:childTnLst>
                                    <p:animEffect transition="out" filter="fade">
                                      <p:cBhvr>
                                        <p:cTn id="62" dur="500"/>
                                        <p:tgtEl>
                                          <p:spTgt spid="18"/>
                                        </p:tgtEl>
                                      </p:cBhvr>
                                    </p:animEffect>
                                    <p:set>
                                      <p:cBhvr>
                                        <p:cTn id="63" dur="1" fill="hold">
                                          <p:stCondLst>
                                            <p:cond delay="499"/>
                                          </p:stCondLst>
                                        </p:cTn>
                                        <p:tgtEl>
                                          <p:spTgt spid="18"/>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26"/>
                                        </p:tgtEl>
                                      </p:cBhvr>
                                    </p:animEffect>
                                    <p:set>
                                      <p:cBhvr>
                                        <p:cTn id="66"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1" grpId="0" animBg="1"/>
      <p:bldP spid="21" grpId="1" animBg="1"/>
      <p:bldP spid="22" grpId="0" animBg="1"/>
      <p:bldP spid="22" grpId="1" animBg="1"/>
      <p:bldP spid="23" grpId="0" animBg="1"/>
      <p:bldP spid="23" grpId="1" animBg="1"/>
      <p:bldP spid="26" grpId="0" animBg="1"/>
      <p:bldP spid="26"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vert="horz" wrap="square" lIns="0" tIns="45720" rIns="0" bIns="45720" numCol="1" anchor="ctr" anchorCtr="0" compatLnSpc="1">
            <a:prstTxWarp prst="textNoShape">
              <a:avLst/>
            </a:prstTxWarp>
          </a:bodyPr>
          <a:lstStyle>
            <a:lvl1pPr algn="ctr" rtl="0" eaLnBrk="0" fontAlgn="base" hangingPunct="0">
              <a:spcBef>
                <a:spcPct val="0"/>
              </a:spcBef>
              <a:spcAft>
                <a:spcPct val="0"/>
              </a:spcAft>
              <a:defRPr sz="3600" b="1">
                <a:solidFill>
                  <a:srgbClr val="006600"/>
                </a:solidFill>
                <a:latin typeface="+mj-lt"/>
                <a:ea typeface="+mj-ea"/>
                <a:cs typeface="+mj-cs"/>
              </a:defRPr>
            </a:lvl1pPr>
            <a:lvl2pPr algn="ctr" rtl="0" eaLnBrk="0" fontAlgn="base" hangingPunct="0">
              <a:spcBef>
                <a:spcPct val="0"/>
              </a:spcBef>
              <a:spcAft>
                <a:spcPct val="0"/>
              </a:spcAft>
              <a:defRPr sz="3600" b="1">
                <a:solidFill>
                  <a:srgbClr val="006600"/>
                </a:solidFill>
                <a:latin typeface="Arial" charset="0"/>
              </a:defRPr>
            </a:lvl2pPr>
            <a:lvl3pPr algn="ctr" rtl="0" eaLnBrk="0" fontAlgn="base" hangingPunct="0">
              <a:spcBef>
                <a:spcPct val="0"/>
              </a:spcBef>
              <a:spcAft>
                <a:spcPct val="0"/>
              </a:spcAft>
              <a:defRPr sz="3600" b="1">
                <a:solidFill>
                  <a:srgbClr val="006600"/>
                </a:solidFill>
                <a:latin typeface="Arial" charset="0"/>
              </a:defRPr>
            </a:lvl3pPr>
            <a:lvl4pPr algn="ctr" rtl="0" eaLnBrk="0" fontAlgn="base" hangingPunct="0">
              <a:spcBef>
                <a:spcPct val="0"/>
              </a:spcBef>
              <a:spcAft>
                <a:spcPct val="0"/>
              </a:spcAft>
              <a:defRPr sz="3600" b="1">
                <a:solidFill>
                  <a:srgbClr val="006600"/>
                </a:solidFill>
                <a:latin typeface="Arial" charset="0"/>
              </a:defRPr>
            </a:lvl4pPr>
            <a:lvl5pPr algn="ctr" rtl="0" eaLnBrk="0" fontAlgn="base" hangingPunct="0">
              <a:spcBef>
                <a:spcPct val="0"/>
              </a:spcBef>
              <a:spcAft>
                <a:spcPct val="0"/>
              </a:spcAft>
              <a:defRPr sz="3600" b="1">
                <a:solidFill>
                  <a:srgbClr val="006600"/>
                </a:solidFill>
                <a:latin typeface="Arial" charset="0"/>
              </a:defRPr>
            </a:lvl5pPr>
            <a:lvl6pPr marL="457200" algn="ctr" rtl="0" fontAlgn="base">
              <a:spcBef>
                <a:spcPct val="0"/>
              </a:spcBef>
              <a:spcAft>
                <a:spcPct val="0"/>
              </a:spcAft>
              <a:defRPr sz="3600" b="1">
                <a:solidFill>
                  <a:srgbClr val="006600"/>
                </a:solidFill>
                <a:latin typeface="Arial" charset="0"/>
              </a:defRPr>
            </a:lvl6pPr>
            <a:lvl7pPr marL="914400" algn="ctr" rtl="0" fontAlgn="base">
              <a:spcBef>
                <a:spcPct val="0"/>
              </a:spcBef>
              <a:spcAft>
                <a:spcPct val="0"/>
              </a:spcAft>
              <a:defRPr sz="3600" b="1">
                <a:solidFill>
                  <a:srgbClr val="006600"/>
                </a:solidFill>
                <a:latin typeface="Arial" charset="0"/>
              </a:defRPr>
            </a:lvl7pPr>
            <a:lvl8pPr marL="1371600" algn="ctr" rtl="0" fontAlgn="base">
              <a:spcBef>
                <a:spcPct val="0"/>
              </a:spcBef>
              <a:spcAft>
                <a:spcPct val="0"/>
              </a:spcAft>
              <a:defRPr sz="3600" b="1">
                <a:solidFill>
                  <a:srgbClr val="006600"/>
                </a:solidFill>
                <a:latin typeface="Arial" charset="0"/>
              </a:defRPr>
            </a:lvl8pPr>
            <a:lvl9pPr marL="1828800" algn="ctr" rtl="0" fontAlgn="base">
              <a:spcBef>
                <a:spcPct val="0"/>
              </a:spcBef>
              <a:spcAft>
                <a:spcPct val="0"/>
              </a:spcAft>
              <a:defRPr sz="3600" b="1">
                <a:solidFill>
                  <a:srgbClr val="006600"/>
                </a:solidFill>
                <a:latin typeface="Arial" charset="0"/>
              </a:defRPr>
            </a:lvl9pPr>
          </a:lstStyle>
          <a:p>
            <a:r>
              <a:rPr lang="en-US" sz="3200" dirty="0" smtClean="0"/>
              <a:t>Evaluation Methodology</a:t>
            </a:r>
          </a:p>
        </p:txBody>
      </p:sp>
      <p:pic>
        <p:nvPicPr>
          <p:cNvPr id="3" name="Picture 2"/>
          <p:cNvPicPr>
            <a:picLocks noChangeAspect="1"/>
          </p:cNvPicPr>
          <p:nvPr/>
        </p:nvPicPr>
        <p:blipFill>
          <a:blip r:embed="rId2"/>
          <a:stretch>
            <a:fillRect/>
          </a:stretch>
        </p:blipFill>
        <p:spPr>
          <a:xfrm>
            <a:off x="4330828" y="981299"/>
            <a:ext cx="4721585" cy="1347217"/>
          </a:xfrm>
          <a:prstGeom prst="rect">
            <a:avLst/>
          </a:prstGeom>
        </p:spPr>
      </p:pic>
      <p:sp>
        <p:nvSpPr>
          <p:cNvPr id="4" name="Rectangle 3"/>
          <p:cNvSpPr/>
          <p:nvPr/>
        </p:nvSpPr>
        <p:spPr>
          <a:xfrm>
            <a:off x="146532" y="818628"/>
            <a:ext cx="4184296" cy="1477328"/>
          </a:xfrm>
          <a:prstGeom prst="rect">
            <a:avLst/>
          </a:prstGeom>
        </p:spPr>
        <p:txBody>
          <a:bodyPr wrap="square">
            <a:spAutoFit/>
          </a:bodyPr>
          <a:lstStyle/>
          <a:p>
            <a:r>
              <a:rPr lang="en-US" b="1" dirty="0" smtClean="0"/>
              <a:t>Platform</a:t>
            </a:r>
            <a:r>
              <a:rPr lang="en-US" dirty="0" smtClean="0"/>
              <a:t> </a:t>
            </a:r>
          </a:p>
          <a:p>
            <a:pPr marL="285750" indent="-285750">
              <a:spcBef>
                <a:spcPts val="0"/>
              </a:spcBef>
              <a:buFont typeface="Arial"/>
              <a:buChar char="•"/>
            </a:pPr>
            <a:r>
              <a:rPr lang="en-US" dirty="0" smtClean="0"/>
              <a:t>Reconfigurable </a:t>
            </a:r>
            <a:r>
              <a:rPr lang="en-US" dirty="0"/>
              <a:t>Autonomous </a:t>
            </a:r>
            <a:r>
              <a:rPr lang="en-US" dirty="0" smtClean="0"/>
              <a:t>Vehicle Infrastructure </a:t>
            </a:r>
            <a:r>
              <a:rPr lang="en-US" dirty="0"/>
              <a:t>(RAVI) board, an in-house developed FPGA prototyping platform.</a:t>
            </a:r>
          </a:p>
        </p:txBody>
      </p:sp>
      <p:sp>
        <p:nvSpPr>
          <p:cNvPr id="5" name="Rectangle 4"/>
          <p:cNvSpPr/>
          <p:nvPr/>
        </p:nvSpPr>
        <p:spPr>
          <a:xfrm>
            <a:off x="146531" y="2438400"/>
            <a:ext cx="8905881" cy="1481944"/>
          </a:xfrm>
          <a:prstGeom prst="rect">
            <a:avLst/>
          </a:prstGeom>
        </p:spPr>
        <p:txBody>
          <a:bodyPr wrap="square">
            <a:spAutoFit/>
          </a:bodyPr>
          <a:lstStyle/>
          <a:p>
            <a:pPr marL="283464" indent="-283464">
              <a:spcBef>
                <a:spcPts val="12"/>
              </a:spcBef>
            </a:pPr>
            <a:r>
              <a:rPr lang="en-US" b="1" dirty="0"/>
              <a:t>Architecture </a:t>
            </a:r>
            <a:r>
              <a:rPr lang="en-US" b="1" dirty="0" smtClean="0"/>
              <a:t>Configuration</a:t>
            </a:r>
          </a:p>
          <a:p>
            <a:pPr marL="283464" indent="-283464">
              <a:spcBef>
                <a:spcPts val="12"/>
              </a:spcBef>
              <a:buFont typeface="Arial"/>
              <a:buChar char="•"/>
            </a:pPr>
            <a:r>
              <a:rPr lang="en-US" dirty="0" err="1" smtClean="0"/>
              <a:t>Nios</a:t>
            </a:r>
            <a:r>
              <a:rPr lang="en-US" dirty="0" smtClean="0"/>
              <a:t> II processor running at 50 </a:t>
            </a:r>
            <a:r>
              <a:rPr lang="en-US" dirty="0" err="1" smtClean="0"/>
              <a:t>MHz.</a:t>
            </a:r>
            <a:endParaRPr lang="en-US" dirty="0" smtClean="0"/>
          </a:p>
          <a:p>
            <a:pPr marL="283464" indent="-283464">
              <a:spcBef>
                <a:spcPts val="12"/>
              </a:spcBef>
              <a:buFont typeface="Arial"/>
              <a:buChar char="•"/>
            </a:pPr>
            <a:r>
              <a:rPr lang="en-US" dirty="0" smtClean="0"/>
              <a:t>Custom instruction interface is used to communicate with the scheduler.</a:t>
            </a:r>
          </a:p>
          <a:p>
            <a:pPr marL="283464" indent="-283464">
              <a:spcBef>
                <a:spcPts val="12"/>
              </a:spcBef>
              <a:buFont typeface="Arial"/>
              <a:buChar char="•"/>
            </a:pPr>
            <a:r>
              <a:rPr lang="en-US" dirty="0" smtClean="0"/>
              <a:t>Supports up to 255 tasks.</a:t>
            </a:r>
          </a:p>
          <a:p>
            <a:pPr marL="283464" indent="-283464">
              <a:spcBef>
                <a:spcPts val="12"/>
              </a:spcBef>
              <a:buFont typeface="Arial"/>
              <a:buChar char="•"/>
            </a:pPr>
            <a:r>
              <a:rPr lang="en-US" dirty="0" smtClean="0"/>
              <a:t>Scheduling algorithm - Earliest Deadline First(EDF).</a:t>
            </a:r>
          </a:p>
        </p:txBody>
      </p:sp>
      <p:sp>
        <p:nvSpPr>
          <p:cNvPr id="6" name="Rectangle 5"/>
          <p:cNvSpPr/>
          <p:nvPr/>
        </p:nvSpPr>
        <p:spPr>
          <a:xfrm>
            <a:off x="146529" y="4157903"/>
            <a:ext cx="8791916" cy="2319097"/>
          </a:xfrm>
          <a:prstGeom prst="rect">
            <a:avLst/>
          </a:prstGeom>
        </p:spPr>
        <p:txBody>
          <a:bodyPr wrap="square">
            <a:spAutoFit/>
          </a:bodyPr>
          <a:lstStyle/>
          <a:p>
            <a:pPr>
              <a:spcBef>
                <a:spcPts val="12"/>
              </a:spcBef>
            </a:pPr>
            <a:r>
              <a:rPr lang="en-US" b="1" dirty="0" smtClean="0"/>
              <a:t>Workload</a:t>
            </a:r>
          </a:p>
          <a:p>
            <a:pPr marL="285750" indent="-285750">
              <a:spcBef>
                <a:spcPts val="12"/>
              </a:spcBef>
              <a:buFont typeface="Arial"/>
              <a:buChar char="•"/>
            </a:pPr>
            <a:r>
              <a:rPr lang="en-US" dirty="0" smtClean="0"/>
              <a:t>Periodic tasks with randomly generated parameters.</a:t>
            </a:r>
          </a:p>
          <a:p>
            <a:pPr marL="285750" indent="-285750">
              <a:spcBef>
                <a:spcPts val="12"/>
              </a:spcBef>
              <a:buFont typeface="Arial"/>
              <a:buChar char="•"/>
            </a:pPr>
            <a:r>
              <a:rPr lang="en-US" dirty="0" smtClean="0"/>
              <a:t>Relative task deadline equal to period of the task.</a:t>
            </a:r>
          </a:p>
          <a:p>
            <a:pPr>
              <a:spcBef>
                <a:spcPts val="12"/>
              </a:spcBef>
            </a:pPr>
            <a:endParaRPr lang="en-US" dirty="0" smtClean="0"/>
          </a:p>
          <a:p>
            <a:pPr>
              <a:spcBef>
                <a:spcPts val="12"/>
              </a:spcBef>
            </a:pPr>
            <a:r>
              <a:rPr lang="en-US" b="1" dirty="0" smtClean="0"/>
              <a:t>Metrics</a:t>
            </a:r>
          </a:p>
          <a:p>
            <a:pPr marL="285750" indent="-285750">
              <a:spcBef>
                <a:spcPts val="12"/>
              </a:spcBef>
              <a:buFont typeface="Arial"/>
              <a:buChar char="•"/>
            </a:pPr>
            <a:r>
              <a:rPr lang="en-US" dirty="0" smtClean="0"/>
              <a:t>Scheduler Overhead</a:t>
            </a:r>
          </a:p>
          <a:p>
            <a:pPr marL="285750" indent="-285750">
              <a:spcBef>
                <a:spcPts val="12"/>
              </a:spcBef>
              <a:buFont typeface="Arial"/>
              <a:buChar char="•"/>
            </a:pPr>
            <a:r>
              <a:rPr lang="en-US" dirty="0" smtClean="0"/>
              <a:t>Timer-tick Overhead</a:t>
            </a:r>
          </a:p>
          <a:p>
            <a:pPr marL="285750" indent="-285750">
              <a:spcBef>
                <a:spcPts val="12"/>
              </a:spcBef>
              <a:buFont typeface="Arial"/>
              <a:buChar char="•"/>
            </a:pPr>
            <a:r>
              <a:rPr lang="en-US" dirty="0" smtClean="0"/>
              <a:t>Predictability</a:t>
            </a:r>
            <a:endParaRPr lang="en-US" b="1" dirty="0"/>
          </a:p>
        </p:txBody>
      </p:sp>
    </p:spTree>
    <p:extLst>
      <p:ext uri="{BB962C8B-B14F-4D97-AF65-F5344CB8AC3E}">
        <p14:creationId xmlns:p14="http://schemas.microsoft.com/office/powerpoint/2010/main" val="216178430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p:cNvSpPr>
            <a:spLocks noGrp="1" noChangeArrowheads="1"/>
          </p:cNvSpPr>
          <p:nvPr>
            <p:ph type="title" idx="4294967295"/>
          </p:nvPr>
        </p:nvSpPr>
        <p:spPr>
          <a:xfrm>
            <a:off x="0" y="95250"/>
            <a:ext cx="9144000" cy="838200"/>
          </a:xfrm>
        </p:spPr>
        <p:txBody>
          <a:bodyPr lIns="0" rIns="0"/>
          <a:lstStyle/>
          <a:p>
            <a:r>
              <a:rPr lang="en-US" sz="2400" dirty="0"/>
              <a:t>Scheduling Challenges in Mixed Critical Heterogeneous Real-Time Computing Platforms</a:t>
            </a:r>
            <a:br>
              <a:rPr lang="en-US" sz="2400" dirty="0"/>
            </a:br>
            <a:r>
              <a:rPr lang="en-US" sz="2400" dirty="0" smtClean="0"/>
              <a:t>  </a:t>
            </a: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3786" y="914400"/>
            <a:ext cx="2021014" cy="1219200"/>
          </a:xfrm>
          <a:prstGeom prst="rect">
            <a:avLst/>
          </a:prstGeom>
          <a:noFill/>
          <a:ln>
            <a:noFill/>
          </a:ln>
          <a:effectLst/>
          <a:scene3d>
            <a:camera prst="orthographicFront">
              <a:rot lat="0" lon="10799999"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8" name="Rectangle 2"/>
          <p:cNvSpPr>
            <a:spLocks noGrp="1" noChangeArrowheads="1"/>
          </p:cNvSpPr>
          <p:nvPr>
            <p:ph type="body" idx="4294967295"/>
          </p:nvPr>
        </p:nvSpPr>
        <p:spPr>
          <a:xfrm>
            <a:off x="-33867" y="914401"/>
            <a:ext cx="4758267" cy="5615934"/>
          </a:xfrm>
        </p:spPr>
        <p:txBody>
          <a:bodyPr rIns="0"/>
          <a:lstStyle/>
          <a:p>
            <a:r>
              <a:rPr lang="en-US" sz="2200" dirty="0" smtClean="0"/>
              <a:t>In-flight data-driven applications must respond to surprise</a:t>
            </a:r>
          </a:p>
          <a:p>
            <a:pPr lvl="1"/>
            <a:r>
              <a:rPr lang="en-US" sz="2000" dirty="0" smtClean="0"/>
              <a:t>Changes in mission objectives</a:t>
            </a:r>
          </a:p>
          <a:p>
            <a:pPr lvl="1"/>
            <a:r>
              <a:rPr lang="en-US" sz="2000" dirty="0" smtClean="0"/>
              <a:t>Unexpected friends or foes</a:t>
            </a:r>
          </a:p>
          <a:p>
            <a:pPr lvl="1"/>
            <a:r>
              <a:rPr lang="en-US" sz="2000" dirty="0" smtClean="0"/>
              <a:t>Changes in environment</a:t>
            </a:r>
          </a:p>
          <a:p>
            <a:pPr marL="457200" lvl="1" indent="0">
              <a:buNone/>
            </a:pPr>
            <a:endParaRPr lang="en-US" sz="2000" dirty="0" smtClean="0"/>
          </a:p>
          <a:p>
            <a:r>
              <a:rPr lang="en-US" sz="2200" dirty="0" smtClean="0"/>
              <a:t>Platform should adapt to changing conditions</a:t>
            </a:r>
          </a:p>
          <a:p>
            <a:pPr lvl="1"/>
            <a:r>
              <a:rPr lang="en-US" sz="2000" dirty="0" smtClean="0"/>
              <a:t>Anticipate strategic surprise</a:t>
            </a:r>
          </a:p>
          <a:p>
            <a:pPr lvl="1"/>
            <a:r>
              <a:rPr lang="en-US" sz="2000" dirty="0" smtClean="0"/>
              <a:t>Maintain system properties</a:t>
            </a:r>
          </a:p>
          <a:p>
            <a:pPr marL="457200" lvl="1" indent="0">
              <a:buNone/>
            </a:pPr>
            <a:endParaRPr lang="en-US" sz="2000" dirty="0" smtClean="0"/>
          </a:p>
          <a:p>
            <a:r>
              <a:rPr lang="en-US" sz="2200" dirty="0" smtClean="0"/>
              <a:t>Focus areas</a:t>
            </a:r>
          </a:p>
          <a:p>
            <a:pPr lvl="1"/>
            <a:r>
              <a:rPr lang="en-US" sz="2000" dirty="0" smtClean="0"/>
              <a:t>Need for new mixed critical task models</a:t>
            </a:r>
          </a:p>
          <a:p>
            <a:pPr lvl="1"/>
            <a:r>
              <a:rPr lang="en-US" sz="2000" dirty="0" smtClean="0"/>
              <a:t>Scheduling challenges</a:t>
            </a:r>
          </a:p>
          <a:p>
            <a:pPr marL="457200" lvl="1" indent="0">
              <a:buNone/>
            </a:pPr>
            <a:endParaRPr lang="en-US" sz="2200" dirty="0" smtClean="0"/>
          </a:p>
          <a:p>
            <a:pPr marL="457200" lvl="1" indent="0">
              <a:buNone/>
            </a:pPr>
            <a:endParaRPr lang="en-US" sz="2200" dirty="0"/>
          </a:p>
          <a:p>
            <a:pPr marL="457200" lvl="1" indent="0">
              <a:buNone/>
            </a:pPr>
            <a:endParaRPr lang="en-US" sz="2200" dirty="0" smtClean="0"/>
          </a:p>
          <a:p>
            <a:endParaRPr lang="en-US" sz="2200" dirty="0" smtClean="0"/>
          </a:p>
          <a:p>
            <a:pPr marL="457200" lvl="1" indent="0">
              <a:buNone/>
            </a:pPr>
            <a:endParaRPr lang="en-US" sz="2200" dirty="0" smtClean="0"/>
          </a:p>
        </p:txBody>
      </p:sp>
      <p:sp>
        <p:nvSpPr>
          <p:cNvPr id="2" name="Left Brace 1"/>
          <p:cNvSpPr/>
          <p:nvPr/>
        </p:nvSpPr>
        <p:spPr>
          <a:xfrm rot="5400000">
            <a:off x="6655624" y="41730"/>
            <a:ext cx="415636" cy="4495800"/>
          </a:xfrm>
          <a:prstGeom prst="leftBrace">
            <a:avLst>
              <a:gd name="adj1" fmla="val 51190"/>
              <a:gd name="adj2" fmla="val 49781"/>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2362200"/>
            <a:ext cx="4173563" cy="4181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5667375" y="4629150"/>
            <a:ext cx="2209800"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1825902"/>
      </p:ext>
    </p:extLst>
  </p:cSld>
  <p:clrMapOvr>
    <a:masterClrMapping/>
  </p:clrMapOvr>
  <p:transition advTm="11746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509"/>
            <a:ext cx="8229600" cy="792158"/>
          </a:xfrm>
        </p:spPr>
        <p:txBody>
          <a:bodyPr>
            <a:normAutofit/>
          </a:bodyPr>
          <a:lstStyle/>
          <a:p>
            <a:r>
              <a:rPr lang="en-US" sz="3200" dirty="0" smtClean="0"/>
              <a:t>Traditional Architecture</a:t>
            </a:r>
            <a:endParaRPr lang="en-US" sz="3200" dirty="0"/>
          </a:p>
        </p:txBody>
      </p:sp>
      <p:sp>
        <p:nvSpPr>
          <p:cNvPr id="5" name="Rectangle 2"/>
          <p:cNvSpPr txBox="1">
            <a:spLocks noChangeArrowheads="1"/>
          </p:cNvSpPr>
          <p:nvPr/>
        </p:nvSpPr>
        <p:spPr bwMode="auto">
          <a:xfrm>
            <a:off x="-33867" y="814391"/>
            <a:ext cx="4673599" cy="5213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0" bIns="45720" numCol="1" anchor="t" anchorCtr="0" compatLnSpc="1">
            <a:prstTxWarp prst="textNoShape">
              <a:avLst/>
            </a:prstTxWarp>
          </a:bodyPr>
          <a:lstStyle>
            <a:lvl1pPr marL="342900" indent="-342900" algn="l" rtl="0" eaLnBrk="1" fontAlgn="base" hangingPunct="1">
              <a:spcBef>
                <a:spcPct val="10000"/>
              </a:spcBef>
              <a:spcAft>
                <a:spcPct val="0"/>
              </a:spcAft>
              <a:buChar char="•"/>
              <a:defRPr sz="3200">
                <a:solidFill>
                  <a:srgbClr val="006600"/>
                </a:solidFill>
                <a:latin typeface="+mn-lt"/>
                <a:ea typeface="+mn-ea"/>
                <a:cs typeface="+mn-cs"/>
              </a:defRPr>
            </a:lvl1pPr>
            <a:lvl2pPr marL="742950" indent="-285750" algn="l" rtl="0" eaLnBrk="1" fontAlgn="base" hangingPunct="1">
              <a:spcBef>
                <a:spcPct val="10000"/>
              </a:spcBef>
              <a:spcAft>
                <a:spcPct val="0"/>
              </a:spcAft>
              <a:buChar char="–"/>
              <a:defRPr sz="3000">
                <a:solidFill>
                  <a:schemeClr val="tx1"/>
                </a:solidFill>
                <a:latin typeface="+mn-lt"/>
              </a:defRPr>
            </a:lvl2pPr>
            <a:lvl3pPr marL="1143000" indent="-228600" algn="l" rtl="0" eaLnBrk="1" fontAlgn="base" hangingPunct="1">
              <a:spcBef>
                <a:spcPct val="10000"/>
              </a:spcBef>
              <a:spcAft>
                <a:spcPct val="0"/>
              </a:spcAft>
              <a:buChar char="•"/>
              <a:defRPr sz="2800">
                <a:solidFill>
                  <a:srgbClr val="990000"/>
                </a:solidFill>
                <a:latin typeface="+mn-lt"/>
              </a:defRPr>
            </a:lvl3pPr>
            <a:lvl4pPr marL="1600200" indent="-228600" algn="l" rtl="0" eaLnBrk="1" fontAlgn="base" hangingPunct="1">
              <a:spcBef>
                <a:spcPct val="10000"/>
              </a:spcBef>
              <a:spcAft>
                <a:spcPct val="0"/>
              </a:spcAft>
              <a:buChar char="–"/>
              <a:defRPr sz="2600">
                <a:solidFill>
                  <a:schemeClr val="tx1"/>
                </a:solidFill>
                <a:latin typeface="+mn-lt"/>
              </a:defRPr>
            </a:lvl4pPr>
            <a:lvl5pPr marL="2057400" indent="-228600" algn="l" rtl="0" eaLnBrk="1" fontAlgn="base" hangingPunct="1">
              <a:spcBef>
                <a:spcPct val="10000"/>
              </a:spcBef>
              <a:spcAft>
                <a:spcPct val="0"/>
              </a:spcAft>
              <a:buChar char="»"/>
              <a:defRPr sz="2400">
                <a:solidFill>
                  <a:srgbClr val="990000"/>
                </a:solidFill>
                <a:latin typeface="+mn-lt"/>
              </a:defRPr>
            </a:lvl5pPr>
            <a:lvl6pPr marL="2514600" indent="-228600" algn="l" rtl="0" eaLnBrk="1" fontAlgn="base" hangingPunct="1">
              <a:spcBef>
                <a:spcPct val="10000"/>
              </a:spcBef>
              <a:spcAft>
                <a:spcPct val="0"/>
              </a:spcAft>
              <a:buChar char="»"/>
              <a:defRPr sz="2400">
                <a:solidFill>
                  <a:srgbClr val="990000"/>
                </a:solidFill>
                <a:latin typeface="+mn-lt"/>
              </a:defRPr>
            </a:lvl6pPr>
            <a:lvl7pPr marL="2971800" indent="-228600" algn="l" rtl="0" eaLnBrk="1" fontAlgn="base" hangingPunct="1">
              <a:spcBef>
                <a:spcPct val="10000"/>
              </a:spcBef>
              <a:spcAft>
                <a:spcPct val="0"/>
              </a:spcAft>
              <a:buChar char="»"/>
              <a:defRPr sz="2400">
                <a:solidFill>
                  <a:srgbClr val="990000"/>
                </a:solidFill>
                <a:latin typeface="+mn-lt"/>
              </a:defRPr>
            </a:lvl7pPr>
            <a:lvl8pPr marL="3429000" indent="-228600" algn="l" rtl="0" eaLnBrk="1" fontAlgn="base" hangingPunct="1">
              <a:spcBef>
                <a:spcPct val="10000"/>
              </a:spcBef>
              <a:spcAft>
                <a:spcPct val="0"/>
              </a:spcAft>
              <a:buChar char="»"/>
              <a:defRPr sz="2400">
                <a:solidFill>
                  <a:srgbClr val="990000"/>
                </a:solidFill>
                <a:latin typeface="+mn-lt"/>
              </a:defRPr>
            </a:lvl8pPr>
            <a:lvl9pPr marL="3886200" indent="-228600" algn="l" rtl="0" eaLnBrk="1" fontAlgn="base" hangingPunct="1">
              <a:spcBef>
                <a:spcPct val="10000"/>
              </a:spcBef>
              <a:spcAft>
                <a:spcPct val="0"/>
              </a:spcAft>
              <a:buChar char="»"/>
              <a:defRPr sz="2400">
                <a:solidFill>
                  <a:srgbClr val="990000"/>
                </a:solidFill>
                <a:latin typeface="+mn-lt"/>
              </a:defRPr>
            </a:lvl9pPr>
          </a:lstStyle>
          <a:p>
            <a:r>
              <a:rPr lang="en-US" sz="2200" dirty="0" smtClean="0"/>
              <a:t>Layers of abstraction</a:t>
            </a:r>
          </a:p>
          <a:p>
            <a:pPr lvl="1"/>
            <a:r>
              <a:rPr lang="en-US" sz="2000" dirty="0" smtClean="0"/>
              <a:t>Isolates application level concerns from physical-level concerns.</a:t>
            </a:r>
          </a:p>
          <a:p>
            <a:endParaRPr lang="en-US" sz="2200" dirty="0" smtClean="0"/>
          </a:p>
          <a:p>
            <a:r>
              <a:rPr lang="en-US" sz="2200" dirty="0" smtClean="0"/>
              <a:t>Behavior of hardware </a:t>
            </a:r>
            <a:r>
              <a:rPr lang="en-US" sz="2200" dirty="0"/>
              <a:t>and software </a:t>
            </a:r>
            <a:r>
              <a:rPr lang="en-US" sz="2200" dirty="0" smtClean="0"/>
              <a:t>components treated dis-jointly</a:t>
            </a:r>
            <a:endParaRPr lang="en-US" sz="2200" dirty="0"/>
          </a:p>
          <a:p>
            <a:endParaRPr lang="en-US" sz="2200" dirty="0" smtClean="0"/>
          </a:p>
          <a:p>
            <a:r>
              <a:rPr lang="en-US" sz="2200" dirty="0" smtClean="0"/>
              <a:t>Advantage</a:t>
            </a:r>
          </a:p>
          <a:p>
            <a:pPr lvl="1"/>
            <a:r>
              <a:rPr lang="en-US" sz="2000" dirty="0" smtClean="0"/>
              <a:t>Reduced system complexity.</a:t>
            </a:r>
          </a:p>
          <a:p>
            <a:endParaRPr lang="en-US" sz="2200" dirty="0"/>
          </a:p>
          <a:p>
            <a:r>
              <a:rPr lang="en-US" sz="2200" dirty="0" smtClean="0"/>
              <a:t>Limitation</a:t>
            </a:r>
          </a:p>
          <a:p>
            <a:pPr lvl="1"/>
            <a:r>
              <a:rPr lang="en-US" sz="2000" dirty="0" smtClean="0"/>
              <a:t>Less visibility and control over hardware-software interaction</a:t>
            </a:r>
            <a:r>
              <a:rPr lang="en-US" sz="2000" dirty="0"/>
              <a:t>.</a:t>
            </a:r>
          </a:p>
          <a:p>
            <a:pPr marL="457200" lvl="1" indent="0">
              <a:buFontTx/>
              <a:buNone/>
            </a:pPr>
            <a:endParaRPr lang="en-US" sz="2200" dirty="0" smtClean="0"/>
          </a:p>
          <a:p>
            <a:pPr marL="457200" lvl="1" indent="0">
              <a:buFontTx/>
              <a:buNone/>
            </a:pPr>
            <a:endParaRPr lang="en-US" sz="2200" dirty="0" smtClean="0"/>
          </a:p>
          <a:p>
            <a:pPr marL="457200" lvl="1" indent="0">
              <a:buFontTx/>
              <a:buNone/>
            </a:pPr>
            <a:endParaRPr lang="en-US" sz="2200" dirty="0" smtClean="0"/>
          </a:p>
          <a:p>
            <a:endParaRPr lang="en-US" sz="2200" dirty="0" smtClean="0"/>
          </a:p>
          <a:p>
            <a:pPr marL="457200" lvl="1" indent="0">
              <a:buFontTx/>
              <a:buNone/>
            </a:pPr>
            <a:endParaRPr lang="en-US" sz="2200" dirty="0" smtClean="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9561" y="1049337"/>
            <a:ext cx="4564439" cy="458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7200865"/>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DDDAS_view_proposed.pdf"/>
          <p:cNvPicPr>
            <a:picLocks noGrp="1" noChangeAspect="1"/>
          </p:cNvPicPr>
          <p:nvPr>
            <p:ph idx="1"/>
          </p:nvPr>
        </p:nvPicPr>
        <p:blipFill>
          <a:blip r:embed="rId2">
            <a:extLst>
              <a:ext uri="{28A0092B-C50C-407E-A947-70E740481C1C}">
                <a14:useLocalDpi xmlns:a14="http://schemas.microsoft.com/office/drawing/2010/main" val="0"/>
              </a:ext>
            </a:extLst>
          </a:blip>
          <a:srcRect t="-4872" b="-4872"/>
          <a:stretch>
            <a:fillRect/>
          </a:stretch>
        </p:blipFill>
        <p:spPr>
          <a:xfrm>
            <a:off x="164107" y="909648"/>
            <a:ext cx="8759764" cy="4817533"/>
          </a:xfrm>
        </p:spPr>
      </p:pic>
      <p:sp>
        <p:nvSpPr>
          <p:cNvPr id="2" name="Title 1"/>
          <p:cNvSpPr>
            <a:spLocks noGrp="1"/>
          </p:cNvSpPr>
          <p:nvPr>
            <p:ph type="title"/>
          </p:nvPr>
        </p:nvSpPr>
        <p:spPr>
          <a:xfrm>
            <a:off x="457200" y="-30156"/>
            <a:ext cx="8229600" cy="893756"/>
          </a:xfrm>
        </p:spPr>
        <p:txBody>
          <a:bodyPr/>
          <a:lstStyle/>
          <a:p>
            <a:r>
              <a:rPr lang="en-US" sz="3200" dirty="0" smtClean="0"/>
              <a:t>Grand Vision</a:t>
            </a:r>
            <a:endParaRPr lang="en-US" sz="3200" dirty="0"/>
          </a:p>
        </p:txBody>
      </p:sp>
      <p:sp>
        <p:nvSpPr>
          <p:cNvPr id="3" name="TextBox 2"/>
          <p:cNvSpPr txBox="1"/>
          <p:nvPr/>
        </p:nvSpPr>
        <p:spPr>
          <a:xfrm>
            <a:off x="108354" y="5794401"/>
            <a:ext cx="9035646" cy="369332"/>
          </a:xfrm>
          <a:prstGeom prst="rect">
            <a:avLst/>
          </a:prstGeom>
          <a:noFill/>
        </p:spPr>
        <p:txBody>
          <a:bodyPr wrap="none" rtlCol="0">
            <a:spAutoFit/>
          </a:bodyPr>
          <a:lstStyle/>
          <a:p>
            <a:r>
              <a:rPr lang="en-US" b="1" dirty="0"/>
              <a:t>Integrated hardware/software architecture for adaptive reconfigurable execution.</a:t>
            </a:r>
            <a:endParaRPr lang="en-US" dirty="0"/>
          </a:p>
        </p:txBody>
      </p:sp>
    </p:spTree>
    <p:extLst>
      <p:ext uri="{BB962C8B-B14F-4D97-AF65-F5344CB8AC3E}">
        <p14:creationId xmlns:p14="http://schemas.microsoft.com/office/powerpoint/2010/main" val="765610781"/>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ode_transition.jpg"/>
          <p:cNvPicPr>
            <a:picLocks noGrp="1" noChangeAspect="1"/>
          </p:cNvPicPr>
          <p:nvPr>
            <p:ph idx="1"/>
          </p:nvPr>
        </p:nvPicPr>
        <p:blipFill>
          <a:blip r:embed="rId2">
            <a:extLst>
              <a:ext uri="{28A0092B-C50C-407E-A947-70E740481C1C}">
                <a14:useLocalDpi xmlns:a14="http://schemas.microsoft.com/office/drawing/2010/main" val="0"/>
              </a:ext>
            </a:extLst>
          </a:blip>
          <a:srcRect t="-14150" b="-14150"/>
          <a:stretch>
            <a:fillRect/>
          </a:stretch>
        </p:blipFill>
        <p:spPr>
          <a:xfrm>
            <a:off x="4637622" y="584202"/>
            <a:ext cx="4337047" cy="3683004"/>
          </a:xfrm>
        </p:spPr>
      </p:pic>
      <p:sp>
        <p:nvSpPr>
          <p:cNvPr id="2" name="Title 1"/>
          <p:cNvSpPr>
            <a:spLocks noGrp="1"/>
          </p:cNvSpPr>
          <p:nvPr>
            <p:ph type="title"/>
          </p:nvPr>
        </p:nvSpPr>
        <p:spPr/>
        <p:txBody>
          <a:bodyPr/>
          <a:lstStyle/>
          <a:p>
            <a:r>
              <a:rPr lang="en-US" sz="3200" dirty="0" smtClean="0"/>
              <a:t>Heterogeneous </a:t>
            </a:r>
            <a:r>
              <a:rPr lang="en-US" sz="3200" dirty="0"/>
              <a:t>Mixed Critical Platforms</a:t>
            </a:r>
          </a:p>
        </p:txBody>
      </p:sp>
      <p:sp>
        <p:nvSpPr>
          <p:cNvPr id="6" name="Rectangle 2"/>
          <p:cNvSpPr txBox="1">
            <a:spLocks noChangeArrowheads="1"/>
          </p:cNvSpPr>
          <p:nvPr/>
        </p:nvSpPr>
        <p:spPr bwMode="auto">
          <a:xfrm>
            <a:off x="-33867" y="915989"/>
            <a:ext cx="4758267" cy="5552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0" bIns="45720" numCol="1" anchor="t" anchorCtr="0" compatLnSpc="1">
            <a:prstTxWarp prst="textNoShape">
              <a:avLst/>
            </a:prstTxWarp>
          </a:bodyPr>
          <a:lstStyle>
            <a:lvl1pPr marL="342900" indent="-342900" algn="l" rtl="0" eaLnBrk="1" fontAlgn="base" hangingPunct="1">
              <a:spcBef>
                <a:spcPct val="10000"/>
              </a:spcBef>
              <a:spcAft>
                <a:spcPct val="0"/>
              </a:spcAft>
              <a:buChar char="•"/>
              <a:defRPr sz="3200">
                <a:solidFill>
                  <a:srgbClr val="006600"/>
                </a:solidFill>
                <a:latin typeface="+mn-lt"/>
                <a:ea typeface="+mn-ea"/>
                <a:cs typeface="+mn-cs"/>
              </a:defRPr>
            </a:lvl1pPr>
            <a:lvl2pPr marL="742950" indent="-285750" algn="l" rtl="0" eaLnBrk="1" fontAlgn="base" hangingPunct="1">
              <a:spcBef>
                <a:spcPct val="10000"/>
              </a:spcBef>
              <a:spcAft>
                <a:spcPct val="0"/>
              </a:spcAft>
              <a:buChar char="–"/>
              <a:defRPr sz="3000">
                <a:solidFill>
                  <a:schemeClr val="tx1"/>
                </a:solidFill>
                <a:latin typeface="+mn-lt"/>
              </a:defRPr>
            </a:lvl2pPr>
            <a:lvl3pPr marL="1143000" indent="-228600" algn="l" rtl="0" eaLnBrk="1" fontAlgn="base" hangingPunct="1">
              <a:spcBef>
                <a:spcPct val="10000"/>
              </a:spcBef>
              <a:spcAft>
                <a:spcPct val="0"/>
              </a:spcAft>
              <a:buChar char="•"/>
              <a:defRPr sz="2800">
                <a:solidFill>
                  <a:srgbClr val="990000"/>
                </a:solidFill>
                <a:latin typeface="+mn-lt"/>
              </a:defRPr>
            </a:lvl3pPr>
            <a:lvl4pPr marL="1600200" indent="-228600" algn="l" rtl="0" eaLnBrk="1" fontAlgn="base" hangingPunct="1">
              <a:spcBef>
                <a:spcPct val="10000"/>
              </a:spcBef>
              <a:spcAft>
                <a:spcPct val="0"/>
              </a:spcAft>
              <a:buChar char="–"/>
              <a:defRPr sz="2600">
                <a:solidFill>
                  <a:schemeClr val="tx1"/>
                </a:solidFill>
                <a:latin typeface="+mn-lt"/>
              </a:defRPr>
            </a:lvl4pPr>
            <a:lvl5pPr marL="2057400" indent="-228600" algn="l" rtl="0" eaLnBrk="1" fontAlgn="base" hangingPunct="1">
              <a:spcBef>
                <a:spcPct val="10000"/>
              </a:spcBef>
              <a:spcAft>
                <a:spcPct val="0"/>
              </a:spcAft>
              <a:buChar char="»"/>
              <a:defRPr sz="2400">
                <a:solidFill>
                  <a:srgbClr val="990000"/>
                </a:solidFill>
                <a:latin typeface="+mn-lt"/>
              </a:defRPr>
            </a:lvl5pPr>
            <a:lvl6pPr marL="2514600" indent="-228600" algn="l" rtl="0" eaLnBrk="1" fontAlgn="base" hangingPunct="1">
              <a:spcBef>
                <a:spcPct val="10000"/>
              </a:spcBef>
              <a:spcAft>
                <a:spcPct val="0"/>
              </a:spcAft>
              <a:buChar char="»"/>
              <a:defRPr sz="2400">
                <a:solidFill>
                  <a:srgbClr val="990000"/>
                </a:solidFill>
                <a:latin typeface="+mn-lt"/>
              </a:defRPr>
            </a:lvl6pPr>
            <a:lvl7pPr marL="2971800" indent="-228600" algn="l" rtl="0" eaLnBrk="1" fontAlgn="base" hangingPunct="1">
              <a:spcBef>
                <a:spcPct val="10000"/>
              </a:spcBef>
              <a:spcAft>
                <a:spcPct val="0"/>
              </a:spcAft>
              <a:buChar char="»"/>
              <a:defRPr sz="2400">
                <a:solidFill>
                  <a:srgbClr val="990000"/>
                </a:solidFill>
                <a:latin typeface="+mn-lt"/>
              </a:defRPr>
            </a:lvl7pPr>
            <a:lvl8pPr marL="3429000" indent="-228600" algn="l" rtl="0" eaLnBrk="1" fontAlgn="base" hangingPunct="1">
              <a:spcBef>
                <a:spcPct val="10000"/>
              </a:spcBef>
              <a:spcAft>
                <a:spcPct val="0"/>
              </a:spcAft>
              <a:buChar char="»"/>
              <a:defRPr sz="2400">
                <a:solidFill>
                  <a:srgbClr val="990000"/>
                </a:solidFill>
                <a:latin typeface="+mn-lt"/>
              </a:defRPr>
            </a:lvl8pPr>
            <a:lvl9pPr marL="3886200" indent="-228600" algn="l" rtl="0" eaLnBrk="1" fontAlgn="base" hangingPunct="1">
              <a:spcBef>
                <a:spcPct val="10000"/>
              </a:spcBef>
              <a:spcAft>
                <a:spcPct val="0"/>
              </a:spcAft>
              <a:buChar char="»"/>
              <a:defRPr sz="2400">
                <a:solidFill>
                  <a:srgbClr val="990000"/>
                </a:solidFill>
                <a:latin typeface="+mn-lt"/>
              </a:defRPr>
            </a:lvl9pPr>
          </a:lstStyle>
          <a:p>
            <a:r>
              <a:rPr lang="en-US" sz="2200" dirty="0" smtClean="0"/>
              <a:t>Identify key modes of operation during design phase.</a:t>
            </a:r>
          </a:p>
          <a:p>
            <a:pPr lvl="1"/>
            <a:r>
              <a:rPr lang="en-US" sz="2000" dirty="0" smtClean="0"/>
              <a:t>Stable states of execution</a:t>
            </a:r>
          </a:p>
          <a:p>
            <a:pPr lvl="1"/>
            <a:endParaRPr lang="en-US" sz="2000" dirty="0"/>
          </a:p>
          <a:p>
            <a:r>
              <a:rPr lang="en-US" sz="2200" dirty="0" smtClean="0"/>
              <a:t>Test and certify transitions between states.</a:t>
            </a:r>
          </a:p>
          <a:p>
            <a:endParaRPr lang="en-US" sz="2200" dirty="0"/>
          </a:p>
          <a:p>
            <a:r>
              <a:rPr lang="en-US" sz="2200" dirty="0" smtClean="0"/>
              <a:t>Adapt to surprise</a:t>
            </a:r>
          </a:p>
          <a:p>
            <a:pPr lvl="1"/>
            <a:r>
              <a:rPr lang="en-US" sz="2000" dirty="0"/>
              <a:t>D</a:t>
            </a:r>
            <a:r>
              <a:rPr lang="en-US" sz="2000" dirty="0" smtClean="0"/>
              <a:t>ynamically changing application characteristics.</a:t>
            </a:r>
          </a:p>
          <a:p>
            <a:endParaRPr lang="en-US" sz="2200" dirty="0"/>
          </a:p>
          <a:p>
            <a:r>
              <a:rPr lang="en-US" sz="2200" dirty="0"/>
              <a:t>Modalities</a:t>
            </a:r>
          </a:p>
          <a:p>
            <a:pPr lvl="1"/>
            <a:r>
              <a:rPr lang="en-US" sz="2000" dirty="0"/>
              <a:t>Real Time</a:t>
            </a:r>
          </a:p>
          <a:p>
            <a:pPr lvl="1"/>
            <a:r>
              <a:rPr lang="en-US" sz="2000" dirty="0"/>
              <a:t>High Performance</a:t>
            </a:r>
          </a:p>
          <a:p>
            <a:pPr lvl="1"/>
            <a:r>
              <a:rPr lang="en-US" sz="2000" dirty="0"/>
              <a:t>Energy Conserving</a:t>
            </a:r>
          </a:p>
          <a:p>
            <a:endParaRPr lang="en-US" sz="2200" dirty="0" smtClean="0"/>
          </a:p>
          <a:p>
            <a:pPr marL="457200" lvl="1" indent="0">
              <a:buNone/>
            </a:pPr>
            <a:r>
              <a:rPr lang="en-US" sz="2000" dirty="0"/>
              <a:t> </a:t>
            </a:r>
            <a:r>
              <a:rPr lang="en-US" sz="2000" dirty="0" smtClean="0"/>
              <a:t>   </a:t>
            </a:r>
          </a:p>
          <a:p>
            <a:pPr marL="0" indent="0">
              <a:buNone/>
            </a:pPr>
            <a:endParaRPr lang="en-US" sz="2200" dirty="0" smtClean="0"/>
          </a:p>
          <a:p>
            <a:pPr marL="457200" lvl="1" indent="0">
              <a:buFontTx/>
              <a:buNone/>
            </a:pPr>
            <a:endParaRPr lang="en-US" sz="2200" dirty="0" smtClean="0"/>
          </a:p>
          <a:p>
            <a:pPr marL="457200" lvl="1" indent="0">
              <a:buFontTx/>
              <a:buNone/>
            </a:pPr>
            <a:endParaRPr lang="en-US" sz="2200" dirty="0" smtClean="0"/>
          </a:p>
          <a:p>
            <a:pPr marL="457200" lvl="1" indent="0">
              <a:buFontTx/>
              <a:buNone/>
            </a:pPr>
            <a:endParaRPr lang="en-US" sz="2200" dirty="0" smtClean="0"/>
          </a:p>
          <a:p>
            <a:endParaRPr lang="en-US" sz="2200" dirty="0" smtClean="0"/>
          </a:p>
          <a:p>
            <a:pPr marL="457200" lvl="1" indent="0">
              <a:buFontTx/>
              <a:buNone/>
            </a:pPr>
            <a:endParaRPr lang="en-US" sz="2200" dirty="0" smtClean="0"/>
          </a:p>
        </p:txBody>
      </p:sp>
      <p:sp>
        <p:nvSpPr>
          <p:cNvPr id="3" name="TextBox 2"/>
          <p:cNvSpPr txBox="1"/>
          <p:nvPr/>
        </p:nvSpPr>
        <p:spPr>
          <a:xfrm>
            <a:off x="5723444" y="3928546"/>
            <a:ext cx="2647179" cy="369332"/>
          </a:xfrm>
          <a:prstGeom prst="rect">
            <a:avLst/>
          </a:prstGeom>
          <a:noFill/>
        </p:spPr>
        <p:txBody>
          <a:bodyPr wrap="none" rtlCol="0">
            <a:spAutoFit/>
          </a:bodyPr>
          <a:lstStyle/>
          <a:p>
            <a:r>
              <a:rPr lang="en-US" b="1" dirty="0" smtClean="0"/>
              <a:t>Illustration of Surprise</a:t>
            </a:r>
            <a:endParaRPr lang="en-US" b="1" dirty="0"/>
          </a:p>
        </p:txBody>
      </p:sp>
      <p:sp>
        <p:nvSpPr>
          <p:cNvPr id="5" name="TextBox 4"/>
          <p:cNvSpPr txBox="1"/>
          <p:nvPr/>
        </p:nvSpPr>
        <p:spPr>
          <a:xfrm>
            <a:off x="4724400" y="4910667"/>
            <a:ext cx="184666" cy="369332"/>
          </a:xfrm>
          <a:prstGeom prst="rect">
            <a:avLst/>
          </a:prstGeom>
          <a:noFill/>
        </p:spPr>
        <p:txBody>
          <a:bodyPr wrap="none" rtlCol="0">
            <a:spAutoFit/>
          </a:bodyPr>
          <a:lstStyle/>
          <a:p>
            <a:endParaRPr lang="en-US" dirty="0"/>
          </a:p>
        </p:txBody>
      </p:sp>
      <p:sp>
        <p:nvSpPr>
          <p:cNvPr id="8" name="TextBox 7"/>
          <p:cNvSpPr txBox="1"/>
          <p:nvPr/>
        </p:nvSpPr>
        <p:spPr>
          <a:xfrm>
            <a:off x="3753729" y="4714832"/>
            <a:ext cx="5187075" cy="1723549"/>
          </a:xfrm>
          <a:prstGeom prst="rect">
            <a:avLst/>
          </a:prstGeom>
          <a:noFill/>
        </p:spPr>
        <p:txBody>
          <a:bodyPr wrap="none" rtlCol="0">
            <a:spAutoFit/>
          </a:bodyPr>
          <a:lstStyle/>
          <a:p>
            <a:pPr lvl="0" defTabSz="914400" fontAlgn="base">
              <a:spcBef>
                <a:spcPct val="10000"/>
              </a:spcBef>
              <a:spcAft>
                <a:spcPct val="0"/>
              </a:spcAft>
            </a:pPr>
            <a:r>
              <a:rPr lang="en-US" sz="2200" kern="0" dirty="0">
                <a:solidFill>
                  <a:srgbClr val="006600"/>
                </a:solidFill>
              </a:rPr>
              <a:t>Multidimensional resource management </a:t>
            </a:r>
          </a:p>
          <a:p>
            <a:pPr marL="742950" lvl="1" indent="-285750" defTabSz="914400" fontAlgn="base">
              <a:spcBef>
                <a:spcPct val="10000"/>
              </a:spcBef>
              <a:spcAft>
                <a:spcPct val="0"/>
              </a:spcAft>
              <a:buFontTx/>
              <a:buChar char="–"/>
            </a:pPr>
            <a:r>
              <a:rPr lang="en-US" sz="2000" kern="0" dirty="0">
                <a:solidFill>
                  <a:srgbClr val="000000"/>
                </a:solidFill>
              </a:rPr>
              <a:t>Processor</a:t>
            </a:r>
          </a:p>
          <a:p>
            <a:pPr marL="742950" lvl="1" indent="-285750" defTabSz="914400" fontAlgn="base">
              <a:spcBef>
                <a:spcPct val="10000"/>
              </a:spcBef>
              <a:spcAft>
                <a:spcPct val="0"/>
              </a:spcAft>
              <a:buFontTx/>
              <a:buChar char="–"/>
            </a:pPr>
            <a:r>
              <a:rPr lang="en-US" sz="2000" kern="0" dirty="0">
                <a:solidFill>
                  <a:srgbClr val="000000"/>
                </a:solidFill>
              </a:rPr>
              <a:t>Memory</a:t>
            </a:r>
          </a:p>
          <a:p>
            <a:pPr marL="742950" lvl="1" indent="-285750" defTabSz="914400" fontAlgn="base">
              <a:spcBef>
                <a:spcPct val="10000"/>
              </a:spcBef>
              <a:spcAft>
                <a:spcPct val="0"/>
              </a:spcAft>
              <a:buFontTx/>
              <a:buChar char="–"/>
            </a:pPr>
            <a:r>
              <a:rPr lang="en-US" sz="2000" kern="0" dirty="0">
                <a:solidFill>
                  <a:srgbClr val="000000"/>
                </a:solidFill>
              </a:rPr>
              <a:t>Power</a:t>
            </a:r>
          </a:p>
          <a:p>
            <a:endParaRPr lang="en-US" dirty="0"/>
          </a:p>
        </p:txBody>
      </p:sp>
    </p:spTree>
    <p:extLst>
      <p:ext uri="{BB962C8B-B14F-4D97-AF65-F5344CB8AC3E}">
        <p14:creationId xmlns:p14="http://schemas.microsoft.com/office/powerpoint/2010/main" val="27621786"/>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r>
              <a:rPr lang="en-US" dirty="0"/>
              <a:t>Mixed Critical </a:t>
            </a:r>
            <a:r>
              <a:rPr lang="en-US" dirty="0" smtClean="0"/>
              <a:t>Scheduling (MCS)</a:t>
            </a:r>
            <a:endParaRPr lang="en-US" dirty="0"/>
          </a:p>
        </p:txBody>
      </p:sp>
      <p:sp>
        <p:nvSpPr>
          <p:cNvPr id="3" name="Content Placeholder 2"/>
          <p:cNvSpPr>
            <a:spLocks noGrp="1"/>
          </p:cNvSpPr>
          <p:nvPr>
            <p:ph idx="1"/>
          </p:nvPr>
        </p:nvSpPr>
        <p:spPr>
          <a:xfrm>
            <a:off x="152400" y="1265553"/>
            <a:ext cx="8991600" cy="5287647"/>
          </a:xfrm>
        </p:spPr>
        <p:txBody>
          <a:bodyPr>
            <a:noAutofit/>
          </a:bodyPr>
          <a:lstStyle/>
          <a:p>
            <a:pPr>
              <a:lnSpc>
                <a:spcPct val="80000"/>
              </a:lnSpc>
            </a:pPr>
            <a:r>
              <a:rPr lang="en-US" sz="2600" dirty="0"/>
              <a:t>Traditional scheduling </a:t>
            </a:r>
            <a:r>
              <a:rPr lang="en-US" sz="2600" dirty="0" smtClean="0"/>
              <a:t>algorithms:</a:t>
            </a:r>
          </a:p>
          <a:p>
            <a:pPr lvl="1">
              <a:lnSpc>
                <a:spcPct val="80000"/>
              </a:lnSpc>
            </a:pPr>
            <a:r>
              <a:rPr lang="en-US" sz="2400" dirty="0" smtClean="0"/>
              <a:t>Assumes all </a:t>
            </a:r>
            <a:r>
              <a:rPr lang="en-US" sz="2400" dirty="0"/>
              <a:t>tasks are equally </a:t>
            </a:r>
            <a:r>
              <a:rPr lang="en-US" sz="2400" dirty="0" smtClean="0"/>
              <a:t>critical.</a:t>
            </a:r>
          </a:p>
          <a:p>
            <a:pPr lvl="1">
              <a:lnSpc>
                <a:spcPct val="80000"/>
              </a:lnSpc>
            </a:pPr>
            <a:r>
              <a:rPr lang="en-US" sz="2400" dirty="0" smtClean="0"/>
              <a:t>Tries to maximize processor utilization.</a:t>
            </a:r>
          </a:p>
          <a:p>
            <a:pPr marL="457200" lvl="1" indent="0">
              <a:lnSpc>
                <a:spcPct val="80000"/>
              </a:lnSpc>
              <a:buNone/>
            </a:pPr>
            <a:endParaRPr lang="en-US" sz="2600" dirty="0" smtClean="0"/>
          </a:p>
          <a:p>
            <a:pPr>
              <a:lnSpc>
                <a:spcPct val="80000"/>
              </a:lnSpc>
            </a:pPr>
            <a:r>
              <a:rPr lang="en-US" sz="2600" dirty="0" smtClean="0"/>
              <a:t>In MCS, tasks </a:t>
            </a:r>
            <a:r>
              <a:rPr lang="en-US" sz="2600" dirty="0"/>
              <a:t>with higher criticality should be preferred over lower criticality </a:t>
            </a:r>
            <a:r>
              <a:rPr lang="en-US" sz="2600" dirty="0" smtClean="0"/>
              <a:t>tasks during overload conditions.</a:t>
            </a:r>
          </a:p>
          <a:p>
            <a:pPr>
              <a:lnSpc>
                <a:spcPct val="80000"/>
              </a:lnSpc>
            </a:pPr>
            <a:endParaRPr lang="en-US" sz="2600" dirty="0" smtClean="0"/>
          </a:p>
          <a:p>
            <a:pPr>
              <a:lnSpc>
                <a:spcPct val="80000"/>
              </a:lnSpc>
            </a:pPr>
            <a:r>
              <a:rPr lang="en-US" sz="2600" dirty="0" smtClean="0"/>
              <a:t>Assigning criticality as priority is one way to solve the above problem.</a:t>
            </a:r>
          </a:p>
          <a:p>
            <a:pPr lvl="1">
              <a:lnSpc>
                <a:spcPct val="80000"/>
              </a:lnSpc>
            </a:pPr>
            <a:r>
              <a:rPr lang="en-US" sz="2400" dirty="0"/>
              <a:t>Conservative WCET estimates needs to be </a:t>
            </a:r>
            <a:r>
              <a:rPr lang="en-US" sz="2400" dirty="0" smtClean="0"/>
              <a:t>taken.</a:t>
            </a:r>
          </a:p>
          <a:p>
            <a:pPr lvl="1">
              <a:lnSpc>
                <a:spcPct val="80000"/>
              </a:lnSpc>
            </a:pPr>
            <a:r>
              <a:rPr lang="en-US" sz="2400" dirty="0" smtClean="0"/>
              <a:t>This will lead to </a:t>
            </a:r>
            <a:r>
              <a:rPr lang="en-US" sz="2400" dirty="0"/>
              <a:t>under utilization of resources</a:t>
            </a:r>
            <a:r>
              <a:rPr lang="en-US" sz="2400" dirty="0" smtClean="0"/>
              <a:t>.</a:t>
            </a:r>
          </a:p>
          <a:p>
            <a:pPr marL="0" indent="0">
              <a:lnSpc>
                <a:spcPct val="80000"/>
              </a:lnSpc>
              <a:buNone/>
            </a:pPr>
            <a:endParaRPr lang="en-US" sz="2600" dirty="0"/>
          </a:p>
        </p:txBody>
      </p:sp>
    </p:spTree>
    <p:extLst>
      <p:ext uri="{BB962C8B-B14F-4D97-AF65-F5344CB8AC3E}">
        <p14:creationId xmlns:p14="http://schemas.microsoft.com/office/powerpoint/2010/main" val="2284904543"/>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200" dirty="0" smtClean="0"/>
              <a:t>Vestal’s Multi-Criticality Task Model</a:t>
            </a:r>
          </a:p>
          <a:p>
            <a:pPr lvl="1"/>
            <a:r>
              <a:rPr lang="en-US" sz="2000" dirty="0" smtClean="0"/>
              <a:t>Each task is assigned a criticality level.</a:t>
            </a:r>
          </a:p>
          <a:p>
            <a:pPr lvl="1"/>
            <a:r>
              <a:rPr lang="en-US" sz="2000" dirty="0" smtClean="0"/>
              <a:t>Task can have set of WCETs</a:t>
            </a:r>
          </a:p>
          <a:p>
            <a:pPr lvl="1"/>
            <a:r>
              <a:rPr lang="en-US" sz="2000" dirty="0" smtClean="0"/>
              <a:t>Higher the criticality level, more conservative WCET estimation</a:t>
            </a:r>
          </a:p>
          <a:p>
            <a:pPr lvl="1"/>
            <a:r>
              <a:rPr lang="en-US" sz="2000" dirty="0" smtClean="0"/>
              <a:t>Scheduling Algorithms</a:t>
            </a:r>
          </a:p>
          <a:p>
            <a:pPr lvl="2"/>
            <a:r>
              <a:rPr lang="en-US" sz="1800" dirty="0" err="1" smtClean="0"/>
              <a:t>Audesly’s</a:t>
            </a:r>
            <a:r>
              <a:rPr lang="en-US" sz="1800" dirty="0" smtClean="0"/>
              <a:t> priority assignment scheme</a:t>
            </a:r>
          </a:p>
          <a:p>
            <a:pPr lvl="2"/>
            <a:r>
              <a:rPr lang="en-US" sz="1800" dirty="0" smtClean="0"/>
              <a:t>Period transformation technique</a:t>
            </a:r>
          </a:p>
          <a:p>
            <a:pPr lvl="2"/>
            <a:r>
              <a:rPr lang="en-US" sz="1800" dirty="0" smtClean="0"/>
              <a:t>PLRS, CBEDF, EDF-VD</a:t>
            </a:r>
          </a:p>
          <a:p>
            <a:pPr marL="0" indent="0">
              <a:buNone/>
            </a:pPr>
            <a:endParaRPr lang="en-US" sz="2200" dirty="0" smtClean="0"/>
          </a:p>
          <a:p>
            <a:r>
              <a:rPr lang="en-US" sz="2200" dirty="0" err="1" smtClean="0"/>
              <a:t>DeNiz’s</a:t>
            </a:r>
            <a:r>
              <a:rPr lang="en-US" sz="2200" dirty="0" smtClean="0"/>
              <a:t> Mixed Criticality Task Model</a:t>
            </a:r>
          </a:p>
          <a:p>
            <a:pPr lvl="1"/>
            <a:r>
              <a:rPr lang="en-US" sz="2000" dirty="0" smtClean="0"/>
              <a:t>Task can execute in normal or critical mode.</a:t>
            </a:r>
          </a:p>
          <a:p>
            <a:pPr lvl="1"/>
            <a:r>
              <a:rPr lang="en-US" sz="2000" dirty="0" smtClean="0"/>
              <a:t>Each </a:t>
            </a:r>
            <a:r>
              <a:rPr lang="en-US" sz="2000" dirty="0"/>
              <a:t>task </a:t>
            </a:r>
            <a:r>
              <a:rPr lang="en-US" sz="2000" dirty="0" smtClean="0"/>
              <a:t>has a WCET and an overload </a:t>
            </a:r>
            <a:r>
              <a:rPr lang="en-US" sz="2000" dirty="0"/>
              <a:t>execution </a:t>
            </a:r>
            <a:r>
              <a:rPr lang="en-US" sz="2000" dirty="0" smtClean="0"/>
              <a:t>budget</a:t>
            </a:r>
          </a:p>
          <a:p>
            <a:pPr lvl="1"/>
            <a:r>
              <a:rPr lang="en-US" sz="2000" dirty="0" smtClean="0"/>
              <a:t>Scheduling Algorithms</a:t>
            </a:r>
          </a:p>
          <a:p>
            <a:pPr lvl="2"/>
            <a:r>
              <a:rPr lang="en-US" sz="1800" dirty="0" smtClean="0"/>
              <a:t> Zero slack scheduling</a:t>
            </a:r>
            <a:endParaRPr lang="en-US" sz="1800" dirty="0"/>
          </a:p>
          <a:p>
            <a:pPr marL="914400" lvl="2" indent="0">
              <a:buNone/>
            </a:pPr>
            <a:r>
              <a:rPr lang="en-US" sz="2000" dirty="0" smtClean="0"/>
              <a:t>	</a:t>
            </a:r>
            <a:endParaRPr lang="en-US" sz="2000" dirty="0"/>
          </a:p>
          <a:p>
            <a:pPr lvl="1"/>
            <a:endParaRPr lang="en-US" dirty="0"/>
          </a:p>
        </p:txBody>
      </p:sp>
      <p:sp>
        <p:nvSpPr>
          <p:cNvPr id="2" name="Title 1"/>
          <p:cNvSpPr>
            <a:spLocks noGrp="1"/>
          </p:cNvSpPr>
          <p:nvPr>
            <p:ph type="title"/>
          </p:nvPr>
        </p:nvSpPr>
        <p:spPr/>
        <p:txBody>
          <a:bodyPr/>
          <a:lstStyle/>
          <a:p>
            <a:r>
              <a:rPr lang="en-US" sz="3200" dirty="0" smtClean="0"/>
              <a:t>Current Mixed Criticality Task Models</a:t>
            </a:r>
            <a:endParaRPr lang="en-US" sz="3200" dirty="0"/>
          </a:p>
        </p:txBody>
      </p:sp>
    </p:spTree>
    <p:extLst>
      <p:ext uri="{BB962C8B-B14F-4D97-AF65-F5344CB8AC3E}">
        <p14:creationId xmlns:p14="http://schemas.microsoft.com/office/powerpoint/2010/main" val="3016299795"/>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48258"/>
            <a:ext cx="8763000" cy="5537209"/>
          </a:xfrm>
        </p:spPr>
        <p:txBody>
          <a:bodyPr>
            <a:normAutofit/>
          </a:bodyPr>
          <a:lstStyle/>
          <a:p>
            <a:pPr marL="0" indent="0">
              <a:buNone/>
            </a:pPr>
            <a:r>
              <a:rPr lang="en-US" sz="2400" dirty="0"/>
              <a:t>P</a:t>
            </a:r>
            <a:r>
              <a:rPr lang="en-US" sz="2400" dirty="0" smtClean="0"/>
              <a:t>roperties not captured in existing mixed criticality task model.</a:t>
            </a:r>
          </a:p>
          <a:p>
            <a:pPr marL="0" indent="0">
              <a:buNone/>
            </a:pPr>
            <a:endParaRPr lang="en-US" sz="2600" dirty="0" smtClean="0"/>
          </a:p>
          <a:p>
            <a:r>
              <a:rPr lang="en-US" sz="2400" dirty="0" smtClean="0"/>
              <a:t>Dynamically changing task criticality</a:t>
            </a:r>
          </a:p>
          <a:p>
            <a:pPr lvl="1"/>
            <a:r>
              <a:rPr lang="en-US" sz="2000" dirty="0" smtClean="0"/>
              <a:t>varying task criticality based on operating conditions could result in improved utilization.</a:t>
            </a:r>
          </a:p>
          <a:p>
            <a:pPr marL="457200" lvl="1" indent="0">
              <a:buNone/>
            </a:pPr>
            <a:endParaRPr lang="en-US" sz="2000" dirty="0" smtClean="0"/>
          </a:p>
          <a:p>
            <a:r>
              <a:rPr lang="en-US" sz="2400" dirty="0" smtClean="0"/>
              <a:t>Required and optional resources</a:t>
            </a:r>
          </a:p>
          <a:p>
            <a:pPr lvl="1"/>
            <a:r>
              <a:rPr lang="en-US" sz="2000" dirty="0"/>
              <a:t>o</a:t>
            </a:r>
            <a:r>
              <a:rPr lang="en-US" sz="2000" dirty="0" smtClean="0"/>
              <a:t>ptional resource improves performance or quality of service.</a:t>
            </a:r>
          </a:p>
          <a:p>
            <a:pPr marL="0" indent="0">
              <a:buNone/>
            </a:pPr>
            <a:endParaRPr lang="en-US" sz="2200" dirty="0"/>
          </a:p>
          <a:p>
            <a:pPr lvl="0"/>
            <a:r>
              <a:rPr lang="en-US" sz="2400" dirty="0"/>
              <a:t>WCET dependency of resource allocated</a:t>
            </a:r>
          </a:p>
          <a:p>
            <a:pPr lvl="1"/>
            <a:r>
              <a:rPr lang="en-US" sz="2000" dirty="0"/>
              <a:t>u</a:t>
            </a:r>
            <a:r>
              <a:rPr lang="en-US" sz="2000" dirty="0" smtClean="0"/>
              <a:t>se of hardware accelerators.</a:t>
            </a:r>
          </a:p>
          <a:p>
            <a:pPr marL="457200" lvl="1" indent="0">
              <a:buNone/>
            </a:pPr>
            <a:endParaRPr lang="en-US" sz="2200" dirty="0"/>
          </a:p>
          <a:p>
            <a:r>
              <a:rPr lang="en-US" sz="2400" dirty="0" smtClean="0"/>
              <a:t>Resource </a:t>
            </a:r>
            <a:r>
              <a:rPr lang="en-US" sz="2400" dirty="0"/>
              <a:t>p</a:t>
            </a:r>
            <a:r>
              <a:rPr lang="en-US" sz="2400" dirty="0" smtClean="0"/>
              <a:t>reemption overhead</a:t>
            </a:r>
          </a:p>
          <a:p>
            <a:pPr lvl="1"/>
            <a:r>
              <a:rPr lang="en-US" sz="2000" dirty="0" smtClean="0"/>
              <a:t>e.g. hardware priority queue</a:t>
            </a:r>
            <a:r>
              <a:rPr lang="en-US" sz="2200" dirty="0" smtClean="0"/>
              <a:t>. </a:t>
            </a:r>
          </a:p>
        </p:txBody>
      </p:sp>
      <p:sp>
        <p:nvSpPr>
          <p:cNvPr id="2" name="Title 1"/>
          <p:cNvSpPr>
            <a:spLocks noGrp="1"/>
          </p:cNvSpPr>
          <p:nvPr>
            <p:ph type="title"/>
          </p:nvPr>
        </p:nvSpPr>
        <p:spPr/>
        <p:txBody>
          <a:bodyPr>
            <a:normAutofit fontScale="90000"/>
          </a:bodyPr>
          <a:lstStyle/>
          <a:p>
            <a:r>
              <a:rPr lang="en-US" dirty="0" smtClean="0"/>
              <a:t>Heterogeneous </a:t>
            </a:r>
            <a:r>
              <a:rPr lang="en-US" dirty="0"/>
              <a:t>Mixed Critical Platforms</a:t>
            </a:r>
          </a:p>
        </p:txBody>
      </p:sp>
    </p:spTree>
    <p:extLst>
      <p:ext uri="{BB962C8B-B14F-4D97-AF65-F5344CB8AC3E}">
        <p14:creationId xmlns:p14="http://schemas.microsoft.com/office/powerpoint/2010/main" val="533680368"/>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q.jpg"/>
          <p:cNvPicPr>
            <a:picLocks noGrp="1" noChangeAspect="1"/>
          </p:cNvPicPr>
          <p:nvPr>
            <p:ph idx="1"/>
          </p:nvPr>
        </p:nvPicPr>
        <p:blipFill rotWithShape="1">
          <a:blip r:embed="rId2">
            <a:extLst>
              <a:ext uri="{28A0092B-C50C-407E-A947-70E740481C1C}">
                <a14:useLocalDpi xmlns:a14="http://schemas.microsoft.com/office/drawing/2010/main" val="0"/>
              </a:ext>
            </a:extLst>
          </a:blip>
          <a:srcRect t="-4682" b="-4511"/>
          <a:stretch/>
        </p:blipFill>
        <p:spPr>
          <a:xfrm>
            <a:off x="287869" y="774183"/>
            <a:ext cx="8449733" cy="3199077"/>
          </a:xfrm>
        </p:spPr>
      </p:pic>
      <p:sp>
        <p:nvSpPr>
          <p:cNvPr id="2" name="Title 1"/>
          <p:cNvSpPr>
            <a:spLocks noGrp="1"/>
          </p:cNvSpPr>
          <p:nvPr>
            <p:ph type="title"/>
          </p:nvPr>
        </p:nvSpPr>
        <p:spPr/>
        <p:txBody>
          <a:bodyPr>
            <a:normAutofit/>
          </a:bodyPr>
          <a:lstStyle/>
          <a:p>
            <a:r>
              <a:rPr lang="en-US" sz="3200" dirty="0" smtClean="0"/>
              <a:t>Hardware Priority Queue - Example</a:t>
            </a:r>
            <a:endParaRPr lang="en-US" sz="3200" dirty="0"/>
          </a:p>
        </p:txBody>
      </p:sp>
      <p:sp>
        <p:nvSpPr>
          <p:cNvPr id="5" name="Rectangle 2"/>
          <p:cNvSpPr txBox="1">
            <a:spLocks noChangeArrowheads="1"/>
          </p:cNvSpPr>
          <p:nvPr/>
        </p:nvSpPr>
        <p:spPr bwMode="auto">
          <a:xfrm>
            <a:off x="-33867" y="3862331"/>
            <a:ext cx="9025467" cy="272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0" bIns="45720" numCol="1" anchor="t" anchorCtr="0" compatLnSpc="1">
            <a:prstTxWarp prst="textNoShape">
              <a:avLst/>
            </a:prstTxWarp>
          </a:bodyPr>
          <a:lstStyle>
            <a:lvl1pPr marL="342900" indent="-342900" algn="l" rtl="0" eaLnBrk="1" fontAlgn="base" hangingPunct="1">
              <a:spcBef>
                <a:spcPct val="10000"/>
              </a:spcBef>
              <a:spcAft>
                <a:spcPct val="0"/>
              </a:spcAft>
              <a:buChar char="•"/>
              <a:defRPr sz="3200">
                <a:solidFill>
                  <a:srgbClr val="006600"/>
                </a:solidFill>
                <a:latin typeface="+mn-lt"/>
                <a:ea typeface="+mn-ea"/>
                <a:cs typeface="+mn-cs"/>
              </a:defRPr>
            </a:lvl1pPr>
            <a:lvl2pPr marL="742950" indent="-285750" algn="l" rtl="0" eaLnBrk="1" fontAlgn="base" hangingPunct="1">
              <a:spcBef>
                <a:spcPct val="10000"/>
              </a:spcBef>
              <a:spcAft>
                <a:spcPct val="0"/>
              </a:spcAft>
              <a:buChar char="–"/>
              <a:defRPr sz="3000">
                <a:solidFill>
                  <a:schemeClr val="tx1"/>
                </a:solidFill>
                <a:latin typeface="+mn-lt"/>
              </a:defRPr>
            </a:lvl2pPr>
            <a:lvl3pPr marL="1143000" indent="-228600" algn="l" rtl="0" eaLnBrk="1" fontAlgn="base" hangingPunct="1">
              <a:spcBef>
                <a:spcPct val="10000"/>
              </a:spcBef>
              <a:spcAft>
                <a:spcPct val="0"/>
              </a:spcAft>
              <a:buChar char="•"/>
              <a:defRPr sz="2800">
                <a:solidFill>
                  <a:srgbClr val="990000"/>
                </a:solidFill>
                <a:latin typeface="+mn-lt"/>
              </a:defRPr>
            </a:lvl3pPr>
            <a:lvl4pPr marL="1600200" indent="-228600" algn="l" rtl="0" eaLnBrk="1" fontAlgn="base" hangingPunct="1">
              <a:spcBef>
                <a:spcPct val="10000"/>
              </a:spcBef>
              <a:spcAft>
                <a:spcPct val="0"/>
              </a:spcAft>
              <a:buChar char="–"/>
              <a:defRPr sz="2600">
                <a:solidFill>
                  <a:schemeClr val="tx1"/>
                </a:solidFill>
                <a:latin typeface="+mn-lt"/>
              </a:defRPr>
            </a:lvl4pPr>
            <a:lvl5pPr marL="2057400" indent="-228600" algn="l" rtl="0" eaLnBrk="1" fontAlgn="base" hangingPunct="1">
              <a:spcBef>
                <a:spcPct val="10000"/>
              </a:spcBef>
              <a:spcAft>
                <a:spcPct val="0"/>
              </a:spcAft>
              <a:buChar char="»"/>
              <a:defRPr sz="2400">
                <a:solidFill>
                  <a:srgbClr val="990000"/>
                </a:solidFill>
                <a:latin typeface="+mn-lt"/>
              </a:defRPr>
            </a:lvl5pPr>
            <a:lvl6pPr marL="2514600" indent="-228600" algn="l" rtl="0" eaLnBrk="1" fontAlgn="base" hangingPunct="1">
              <a:spcBef>
                <a:spcPct val="10000"/>
              </a:spcBef>
              <a:spcAft>
                <a:spcPct val="0"/>
              </a:spcAft>
              <a:buChar char="»"/>
              <a:defRPr sz="2400">
                <a:solidFill>
                  <a:srgbClr val="990000"/>
                </a:solidFill>
                <a:latin typeface="+mn-lt"/>
              </a:defRPr>
            </a:lvl6pPr>
            <a:lvl7pPr marL="2971800" indent="-228600" algn="l" rtl="0" eaLnBrk="1" fontAlgn="base" hangingPunct="1">
              <a:spcBef>
                <a:spcPct val="10000"/>
              </a:spcBef>
              <a:spcAft>
                <a:spcPct val="0"/>
              </a:spcAft>
              <a:buChar char="»"/>
              <a:defRPr sz="2400">
                <a:solidFill>
                  <a:srgbClr val="990000"/>
                </a:solidFill>
                <a:latin typeface="+mn-lt"/>
              </a:defRPr>
            </a:lvl7pPr>
            <a:lvl8pPr marL="3429000" indent="-228600" algn="l" rtl="0" eaLnBrk="1" fontAlgn="base" hangingPunct="1">
              <a:spcBef>
                <a:spcPct val="10000"/>
              </a:spcBef>
              <a:spcAft>
                <a:spcPct val="0"/>
              </a:spcAft>
              <a:buChar char="»"/>
              <a:defRPr sz="2400">
                <a:solidFill>
                  <a:srgbClr val="990000"/>
                </a:solidFill>
                <a:latin typeface="+mn-lt"/>
              </a:defRPr>
            </a:lvl8pPr>
            <a:lvl9pPr marL="3886200" indent="-228600" algn="l" rtl="0" eaLnBrk="1" fontAlgn="base" hangingPunct="1">
              <a:spcBef>
                <a:spcPct val="10000"/>
              </a:spcBef>
              <a:spcAft>
                <a:spcPct val="0"/>
              </a:spcAft>
              <a:buChar char="»"/>
              <a:defRPr sz="2400">
                <a:solidFill>
                  <a:srgbClr val="990000"/>
                </a:solidFill>
                <a:latin typeface="+mn-lt"/>
              </a:defRPr>
            </a:lvl9pPr>
          </a:lstStyle>
          <a:p>
            <a:r>
              <a:rPr lang="en-US" sz="2200" dirty="0" smtClean="0"/>
              <a:t>Hardware priority queue</a:t>
            </a:r>
          </a:p>
          <a:p>
            <a:pPr lvl="1"/>
            <a:r>
              <a:rPr lang="en-US" sz="2000" dirty="0" smtClean="0"/>
              <a:t>re-usable hardware accelerator</a:t>
            </a:r>
          </a:p>
          <a:p>
            <a:pPr lvl="1"/>
            <a:r>
              <a:rPr lang="en-US" sz="2000" dirty="0" smtClean="0"/>
              <a:t>data stored in hardware memory</a:t>
            </a:r>
            <a:endParaRPr lang="en-US" sz="1800" dirty="0" smtClean="0"/>
          </a:p>
          <a:p>
            <a:endParaRPr lang="en-US" sz="2200" dirty="0" smtClean="0"/>
          </a:p>
          <a:p>
            <a:r>
              <a:rPr lang="en-US" sz="2200" dirty="0" smtClean="0"/>
              <a:t>Resource preemption overhead</a:t>
            </a:r>
            <a:endParaRPr lang="en-US" sz="2200" dirty="0"/>
          </a:p>
          <a:p>
            <a:pPr lvl="1"/>
            <a:r>
              <a:rPr lang="en-US" sz="2000" dirty="0"/>
              <a:t>m</a:t>
            </a:r>
            <a:r>
              <a:rPr lang="en-US" sz="2000" dirty="0" smtClean="0"/>
              <a:t>oving queue data between hardware and main memory</a:t>
            </a:r>
            <a:endParaRPr lang="en-US" sz="2000" dirty="0"/>
          </a:p>
          <a:p>
            <a:pPr lvl="1"/>
            <a:r>
              <a:rPr lang="en-US" sz="2000" dirty="0"/>
              <a:t>n</a:t>
            </a:r>
            <a:r>
              <a:rPr lang="en-US" sz="2000" dirty="0" smtClean="0"/>
              <a:t>on-negligible and needs to be accounted for </a:t>
            </a:r>
            <a:r>
              <a:rPr lang="en-US" sz="2000" dirty="0" err="1" smtClean="0"/>
              <a:t>schedulability</a:t>
            </a:r>
            <a:r>
              <a:rPr lang="en-US" sz="2000" dirty="0" smtClean="0"/>
              <a:t> analysis.</a:t>
            </a:r>
            <a:endParaRPr lang="en-US" sz="2200" dirty="0" smtClean="0"/>
          </a:p>
          <a:p>
            <a:pPr marL="457200" lvl="1" indent="0">
              <a:buFontTx/>
              <a:buNone/>
            </a:pPr>
            <a:endParaRPr lang="en-US" sz="2200" dirty="0" smtClean="0"/>
          </a:p>
          <a:p>
            <a:endParaRPr lang="en-US" sz="2200" dirty="0" smtClean="0"/>
          </a:p>
          <a:p>
            <a:pPr marL="457200" lvl="1" indent="0">
              <a:buFontTx/>
              <a:buNone/>
            </a:pPr>
            <a:endParaRPr lang="en-US" sz="2200" dirty="0" smtClean="0"/>
          </a:p>
        </p:txBody>
      </p:sp>
    </p:spTree>
    <p:extLst>
      <p:ext uri="{BB962C8B-B14F-4D97-AF65-F5344CB8AC3E}">
        <p14:creationId xmlns:p14="http://schemas.microsoft.com/office/powerpoint/2010/main" val="859148942"/>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5467" y="905935"/>
            <a:ext cx="8873065" cy="5562600"/>
          </a:xfrm>
        </p:spPr>
        <p:txBody>
          <a:bodyPr/>
          <a:lstStyle/>
          <a:p>
            <a:pPr marL="0" indent="0">
              <a:buNone/>
            </a:pPr>
            <a:r>
              <a:rPr lang="en-US" sz="1800" b="1" dirty="0"/>
              <a:t>Each task </a:t>
            </a:r>
            <a:r>
              <a:rPr lang="en-US" sz="1800" b="1" dirty="0" err="1" smtClean="0"/>
              <a:t>Ŧ</a:t>
            </a:r>
            <a:r>
              <a:rPr lang="en-US" sz="1800" b="1" baseline="-25000" dirty="0" err="1" smtClean="0"/>
              <a:t>i</a:t>
            </a:r>
            <a:r>
              <a:rPr lang="en-US" sz="1800" b="1" dirty="0" smtClean="0"/>
              <a:t> </a:t>
            </a:r>
            <a:r>
              <a:rPr lang="en-US" sz="1800" b="1" dirty="0"/>
              <a:t>is defined </a:t>
            </a:r>
            <a:r>
              <a:rPr lang="en-US" sz="1800" b="1" dirty="0" smtClean="0"/>
              <a:t>as:  </a:t>
            </a:r>
            <a:r>
              <a:rPr lang="en-US" sz="1800" b="1" dirty="0" err="1"/>
              <a:t>Ŧ</a:t>
            </a:r>
            <a:r>
              <a:rPr lang="en-US" sz="1800" b="1" baseline="-25000" dirty="0" err="1"/>
              <a:t>i</a:t>
            </a:r>
            <a:r>
              <a:rPr lang="en-US" sz="1800" b="1" dirty="0" smtClean="0"/>
              <a:t> = (</a:t>
            </a:r>
            <a:r>
              <a:rPr lang="en-US" sz="1800" b="1" dirty="0"/>
              <a:t>T</a:t>
            </a:r>
            <a:r>
              <a:rPr lang="en-US" sz="1800" b="1" baseline="-25000" dirty="0"/>
              <a:t>i</a:t>
            </a:r>
            <a:r>
              <a:rPr lang="en-US" sz="1800" b="1" dirty="0" smtClean="0"/>
              <a:t>, A</a:t>
            </a:r>
            <a:r>
              <a:rPr lang="en-US" sz="1800" b="1" baseline="-25000" dirty="0" smtClean="0"/>
              <a:t>i</a:t>
            </a:r>
            <a:r>
              <a:rPr lang="en-US" sz="1800" b="1" dirty="0" smtClean="0"/>
              <a:t>, D</a:t>
            </a:r>
            <a:r>
              <a:rPr lang="en-US" sz="1800" b="1" baseline="-25000" dirty="0" smtClean="0"/>
              <a:t>i</a:t>
            </a:r>
            <a:r>
              <a:rPr lang="en-US" sz="1800" b="1" dirty="0" smtClean="0"/>
              <a:t>, P</a:t>
            </a:r>
            <a:r>
              <a:rPr lang="en-US" sz="1800" b="1" baseline="-25000" dirty="0" smtClean="0"/>
              <a:t>i</a:t>
            </a:r>
            <a:r>
              <a:rPr lang="en-US" sz="1800" b="1" dirty="0" smtClean="0"/>
              <a:t>, V</a:t>
            </a:r>
            <a:r>
              <a:rPr lang="en-US" sz="1800" b="1" baseline="-25000" dirty="0" smtClean="0"/>
              <a:t>i</a:t>
            </a:r>
            <a:r>
              <a:rPr lang="en-US" sz="1800" b="1" dirty="0" smtClean="0"/>
              <a:t>, </a:t>
            </a:r>
            <a:r>
              <a:rPr lang="en-US" sz="1800" b="1" dirty="0" err="1" smtClean="0"/>
              <a:t>RR</a:t>
            </a:r>
            <a:r>
              <a:rPr lang="en-US" sz="1800" b="1" baseline="-25000" dirty="0" err="1" smtClean="0"/>
              <a:t>i</a:t>
            </a:r>
            <a:r>
              <a:rPr lang="en-US" sz="1800" b="1" dirty="0"/>
              <a:t>[]</a:t>
            </a:r>
            <a:r>
              <a:rPr lang="en-US" sz="1800" b="1" dirty="0" smtClean="0"/>
              <a:t>, L</a:t>
            </a:r>
            <a:r>
              <a:rPr lang="en-US" sz="1800" b="1" baseline="-25000" dirty="0" smtClean="0"/>
              <a:t>i</a:t>
            </a:r>
            <a:r>
              <a:rPr lang="en-US" sz="1800" b="1" dirty="0" smtClean="0"/>
              <a:t>, </a:t>
            </a:r>
            <a:r>
              <a:rPr lang="en-US" sz="1800" b="1" dirty="0" err="1" smtClean="0"/>
              <a:t>M</a:t>
            </a:r>
            <a:r>
              <a:rPr lang="en-US" sz="1800" b="1" baseline="-25000" dirty="0" err="1" smtClean="0"/>
              <a:t>i</a:t>
            </a:r>
            <a:r>
              <a:rPr lang="en-US" sz="1800" b="1" dirty="0" smtClean="0"/>
              <a:t>, </a:t>
            </a:r>
            <a:r>
              <a:rPr lang="en-US" sz="1800" b="1" dirty="0" err="1" smtClean="0"/>
              <a:t>C</a:t>
            </a:r>
            <a:r>
              <a:rPr lang="en-US" sz="1800" b="1" baseline="-25000" dirty="0" err="1" smtClean="0"/>
              <a:t>i</a:t>
            </a:r>
            <a:r>
              <a:rPr lang="en-US" sz="1800" b="1" dirty="0"/>
              <a:t>(</a:t>
            </a:r>
            <a:r>
              <a:rPr lang="en-US" sz="1800" b="1" dirty="0" err="1"/>
              <a:t>RA</a:t>
            </a:r>
            <a:r>
              <a:rPr lang="en-US" sz="1800" b="1" baseline="-25000" dirty="0" err="1"/>
              <a:t>i</a:t>
            </a:r>
            <a:r>
              <a:rPr lang="en-US" sz="1800" b="1" dirty="0"/>
              <a:t>[])</a:t>
            </a:r>
            <a:r>
              <a:rPr lang="en-US" sz="1800" b="1" dirty="0" smtClean="0"/>
              <a:t>) where</a:t>
            </a:r>
            <a:r>
              <a:rPr lang="en-US" sz="1800" b="1" dirty="0"/>
              <a:t>,</a:t>
            </a:r>
          </a:p>
          <a:p>
            <a:r>
              <a:rPr lang="en-US" sz="1800" dirty="0" smtClean="0"/>
              <a:t>T</a:t>
            </a:r>
            <a:r>
              <a:rPr lang="en-US" sz="1800" baseline="-25000" dirty="0" smtClean="0"/>
              <a:t>i</a:t>
            </a:r>
            <a:r>
              <a:rPr lang="en-US" sz="1800" dirty="0" smtClean="0"/>
              <a:t> </a:t>
            </a:r>
            <a:r>
              <a:rPr lang="en-US" sz="1800" dirty="0"/>
              <a:t>is the task period, </a:t>
            </a:r>
          </a:p>
          <a:p>
            <a:r>
              <a:rPr lang="en-US" sz="1800" dirty="0" smtClean="0"/>
              <a:t>A</a:t>
            </a:r>
            <a:r>
              <a:rPr lang="en-US" sz="1800" baseline="-25000" dirty="0" smtClean="0"/>
              <a:t>i</a:t>
            </a:r>
            <a:r>
              <a:rPr lang="en-US" sz="1800" dirty="0" smtClean="0"/>
              <a:t> </a:t>
            </a:r>
            <a:r>
              <a:rPr lang="en-US" sz="1800" dirty="0"/>
              <a:t>is the arrival time, </a:t>
            </a:r>
          </a:p>
          <a:p>
            <a:r>
              <a:rPr lang="en-US" sz="1800" dirty="0" smtClean="0"/>
              <a:t>D</a:t>
            </a:r>
            <a:r>
              <a:rPr lang="en-US" sz="1800" baseline="-25000" dirty="0" smtClean="0"/>
              <a:t>i</a:t>
            </a:r>
            <a:r>
              <a:rPr lang="en-US" sz="1800" dirty="0" smtClean="0"/>
              <a:t> </a:t>
            </a:r>
            <a:r>
              <a:rPr lang="en-US" sz="1800" dirty="0"/>
              <a:t>is the relative deadline, </a:t>
            </a:r>
          </a:p>
          <a:p>
            <a:r>
              <a:rPr lang="en-US" sz="1800" dirty="0" smtClean="0"/>
              <a:t>Pi </a:t>
            </a:r>
            <a:r>
              <a:rPr lang="en-US" sz="1800" dirty="0"/>
              <a:t>is the priority of the task, </a:t>
            </a:r>
          </a:p>
          <a:p>
            <a:r>
              <a:rPr lang="en-US" sz="1800" dirty="0" err="1" smtClean="0"/>
              <a:t>U</a:t>
            </a:r>
            <a:r>
              <a:rPr lang="en-US" sz="1800" baseline="-25000" dirty="0" err="1" smtClean="0"/>
              <a:t>i</a:t>
            </a:r>
            <a:r>
              <a:rPr lang="en-US" sz="1800" dirty="0"/>
              <a:t>(t) is the task utility function, where t is the time elapsed since its arrival. </a:t>
            </a:r>
          </a:p>
          <a:p>
            <a:r>
              <a:rPr lang="en-US" sz="1800" dirty="0" err="1" smtClean="0">
                <a:solidFill>
                  <a:srgbClr val="FF0000"/>
                </a:solidFill>
              </a:rPr>
              <a:t>RR</a:t>
            </a:r>
            <a:r>
              <a:rPr lang="en-US" sz="1800" baseline="-25000" dirty="0" err="1" smtClean="0">
                <a:solidFill>
                  <a:srgbClr val="FF0000"/>
                </a:solidFill>
              </a:rPr>
              <a:t>i</a:t>
            </a:r>
            <a:r>
              <a:rPr lang="en-US" sz="1800" dirty="0">
                <a:solidFill>
                  <a:srgbClr val="FF0000"/>
                </a:solidFill>
              </a:rPr>
              <a:t>[] is resource requirement vector, which has the list of required and optional resources. </a:t>
            </a:r>
          </a:p>
          <a:p>
            <a:r>
              <a:rPr lang="en-US" sz="1800" dirty="0" smtClean="0"/>
              <a:t>L</a:t>
            </a:r>
            <a:r>
              <a:rPr lang="en-US" sz="1800" baseline="-25000" dirty="0" smtClean="0"/>
              <a:t>i</a:t>
            </a:r>
            <a:r>
              <a:rPr lang="en-US" sz="1800" dirty="0" smtClean="0"/>
              <a:t> </a:t>
            </a:r>
            <a:r>
              <a:rPr lang="en-US" sz="1800" dirty="0"/>
              <a:t>is the task criticality level, </a:t>
            </a:r>
          </a:p>
          <a:p>
            <a:r>
              <a:rPr lang="en-US" sz="1800" dirty="0" err="1" smtClean="0"/>
              <a:t>M</a:t>
            </a:r>
            <a:r>
              <a:rPr lang="en-US" sz="1800" baseline="-25000" dirty="0" err="1" smtClean="0"/>
              <a:t>i</a:t>
            </a:r>
            <a:r>
              <a:rPr lang="en-US" sz="1800" dirty="0" smtClean="0"/>
              <a:t> </a:t>
            </a:r>
            <a:r>
              <a:rPr lang="en-US" sz="1800" dirty="0"/>
              <a:t>is modality, </a:t>
            </a:r>
          </a:p>
          <a:p>
            <a:r>
              <a:rPr lang="en-US" sz="1800" dirty="0" err="1" smtClean="0"/>
              <a:t>C</a:t>
            </a:r>
            <a:r>
              <a:rPr lang="en-US" sz="1800" baseline="-25000" dirty="0" err="1" smtClean="0"/>
              <a:t>i</a:t>
            </a:r>
            <a:r>
              <a:rPr lang="en-US" sz="1800" dirty="0" smtClean="0"/>
              <a:t>( </a:t>
            </a:r>
            <a:r>
              <a:rPr lang="en-US" sz="1800" dirty="0" err="1" smtClean="0">
                <a:solidFill>
                  <a:srgbClr val="FF0000"/>
                </a:solidFill>
              </a:rPr>
              <a:t>RA</a:t>
            </a:r>
            <a:r>
              <a:rPr lang="en-US" sz="1800" baseline="-25000" dirty="0" err="1" smtClean="0">
                <a:solidFill>
                  <a:srgbClr val="FF0000"/>
                </a:solidFill>
              </a:rPr>
              <a:t>i</a:t>
            </a:r>
            <a:r>
              <a:rPr lang="en-US" sz="1800" dirty="0">
                <a:solidFill>
                  <a:srgbClr val="FF0000"/>
                </a:solidFill>
              </a:rPr>
              <a:t>[]</a:t>
            </a:r>
            <a:r>
              <a:rPr lang="en-US" sz="1800" dirty="0"/>
              <a:t>) is the worst case execution time, which depends on resources currently allocated, </a:t>
            </a:r>
            <a:r>
              <a:rPr lang="en-US" sz="1800" dirty="0" err="1"/>
              <a:t>RA</a:t>
            </a:r>
            <a:r>
              <a:rPr lang="en-US" sz="1800" baseline="-25000" dirty="0" err="1"/>
              <a:t>i</a:t>
            </a:r>
            <a:r>
              <a:rPr lang="en-US" sz="1800" dirty="0"/>
              <a:t>[], to the task. </a:t>
            </a:r>
          </a:p>
          <a:p>
            <a:pPr marL="0" indent="0">
              <a:buNone/>
            </a:pPr>
            <a:r>
              <a:rPr lang="en-US" sz="1800" dirty="0"/>
              <a:t> </a:t>
            </a:r>
          </a:p>
          <a:p>
            <a:pPr marL="0" indent="0">
              <a:buNone/>
            </a:pPr>
            <a:r>
              <a:rPr lang="en-US" sz="1800" b="1" dirty="0"/>
              <a:t>Each resource </a:t>
            </a:r>
            <a:r>
              <a:rPr lang="en-US" sz="1800" b="1" dirty="0" err="1" smtClean="0"/>
              <a:t>RR</a:t>
            </a:r>
            <a:r>
              <a:rPr lang="en-US" sz="1800" b="1" baseline="-25000" dirty="0" err="1" smtClean="0"/>
              <a:t>x</a:t>
            </a:r>
            <a:r>
              <a:rPr lang="en-US" sz="1800" b="1" dirty="0" smtClean="0"/>
              <a:t> </a:t>
            </a:r>
            <a:r>
              <a:rPr lang="en-US" sz="1800" b="1" dirty="0"/>
              <a:t>is defined as: </a:t>
            </a:r>
            <a:r>
              <a:rPr lang="en-US" sz="1800" b="1" dirty="0" err="1" smtClean="0"/>
              <a:t>RR</a:t>
            </a:r>
            <a:r>
              <a:rPr lang="en-US" sz="1800" b="1" baseline="-25000" dirty="0" err="1" smtClean="0"/>
              <a:t>x</a:t>
            </a:r>
            <a:r>
              <a:rPr lang="en-US" sz="1800" b="1" dirty="0" smtClean="0"/>
              <a:t> </a:t>
            </a:r>
            <a:r>
              <a:rPr lang="en-US" sz="1800" b="1" dirty="0"/>
              <a:t>= (</a:t>
            </a:r>
            <a:r>
              <a:rPr lang="en-US" sz="1800" b="1" dirty="0" err="1"/>
              <a:t>n</a:t>
            </a:r>
            <a:r>
              <a:rPr lang="en-US" sz="1800" b="1" baseline="-25000" dirty="0" err="1"/>
              <a:t>x</a:t>
            </a:r>
            <a:r>
              <a:rPr lang="en-US" sz="1800" b="1" dirty="0"/>
              <a:t>, </a:t>
            </a:r>
            <a:r>
              <a:rPr lang="en-US" sz="1800" b="1" dirty="0" err="1"/>
              <a:t>t</a:t>
            </a:r>
            <a:r>
              <a:rPr lang="en-US" sz="1800" b="1" baseline="-25000" dirty="0" err="1"/>
              <a:t>x</a:t>
            </a:r>
            <a:r>
              <a:rPr lang="en-US" sz="1800" b="1" dirty="0"/>
              <a:t>, </a:t>
            </a:r>
            <a:r>
              <a:rPr lang="en-US" sz="1800" b="1" dirty="0" err="1"/>
              <a:t>sc</a:t>
            </a:r>
            <a:r>
              <a:rPr lang="en-US" sz="1800" b="1" baseline="-25000" dirty="0" err="1"/>
              <a:t>x</a:t>
            </a:r>
            <a:r>
              <a:rPr lang="en-US" sz="1800" b="1" dirty="0"/>
              <a:t>, d</a:t>
            </a:r>
            <a:r>
              <a:rPr lang="en-US" sz="1800" b="1" baseline="-25000" dirty="0"/>
              <a:t>x</a:t>
            </a:r>
            <a:r>
              <a:rPr lang="en-US" sz="1800" b="1" dirty="0"/>
              <a:t>[]) where,</a:t>
            </a:r>
          </a:p>
          <a:p>
            <a:r>
              <a:rPr lang="en-US" sz="1800" dirty="0" err="1" smtClean="0"/>
              <a:t>n</a:t>
            </a:r>
            <a:r>
              <a:rPr lang="en-US" sz="1800" baseline="-25000" dirty="0" err="1" smtClean="0"/>
              <a:t>x</a:t>
            </a:r>
            <a:r>
              <a:rPr lang="en-US" sz="1800" dirty="0" smtClean="0"/>
              <a:t> </a:t>
            </a:r>
            <a:r>
              <a:rPr lang="en-US" sz="1800" dirty="0"/>
              <a:t>is the count of the available resources </a:t>
            </a:r>
            <a:r>
              <a:rPr lang="en-US" sz="1800" dirty="0" err="1" smtClean="0"/>
              <a:t>RR</a:t>
            </a:r>
            <a:r>
              <a:rPr lang="en-US" sz="1800" baseline="-25000" dirty="0" err="1" smtClean="0"/>
              <a:t>x</a:t>
            </a:r>
            <a:r>
              <a:rPr lang="en-US" sz="1800" dirty="0"/>
              <a:t>, </a:t>
            </a:r>
          </a:p>
          <a:p>
            <a:r>
              <a:rPr lang="en-US" sz="1800" dirty="0" err="1" smtClean="0"/>
              <a:t>t</a:t>
            </a:r>
            <a:r>
              <a:rPr lang="en-US" sz="1800" baseline="-25000" dirty="0" err="1" smtClean="0"/>
              <a:t>x</a:t>
            </a:r>
            <a:r>
              <a:rPr lang="en-US" sz="1800" dirty="0" smtClean="0"/>
              <a:t> </a:t>
            </a:r>
            <a:r>
              <a:rPr lang="en-US" sz="1800" dirty="0"/>
              <a:t>is the resource type (Blocking/Non-blocking), </a:t>
            </a:r>
          </a:p>
          <a:p>
            <a:r>
              <a:rPr lang="en-US" sz="1800" dirty="0" err="1" smtClean="0"/>
              <a:t>sc</a:t>
            </a:r>
            <a:r>
              <a:rPr lang="en-US" sz="1800" baseline="-25000" dirty="0" err="1" smtClean="0"/>
              <a:t>x</a:t>
            </a:r>
            <a:r>
              <a:rPr lang="en-US" sz="1800" dirty="0" smtClean="0"/>
              <a:t> </a:t>
            </a:r>
            <a:r>
              <a:rPr lang="en-US" sz="1800" dirty="0"/>
              <a:t>is the worst case switching cost associated with the resource,</a:t>
            </a:r>
          </a:p>
          <a:p>
            <a:r>
              <a:rPr lang="en-US" sz="1800" dirty="0" smtClean="0"/>
              <a:t>d</a:t>
            </a:r>
            <a:r>
              <a:rPr lang="en-US" sz="1800" baseline="-25000" dirty="0" smtClean="0"/>
              <a:t>x</a:t>
            </a:r>
            <a:r>
              <a:rPr lang="en-US" sz="1800" dirty="0"/>
              <a:t>[] is the resource dependency vector.</a:t>
            </a:r>
          </a:p>
          <a:p>
            <a:pPr marL="0" indent="0">
              <a:buNone/>
            </a:pPr>
            <a:endParaRPr lang="en-US" sz="1800" dirty="0"/>
          </a:p>
        </p:txBody>
      </p:sp>
      <p:sp>
        <p:nvSpPr>
          <p:cNvPr id="3" name="Title 2"/>
          <p:cNvSpPr>
            <a:spLocks noGrp="1"/>
          </p:cNvSpPr>
          <p:nvPr>
            <p:ph type="title"/>
          </p:nvPr>
        </p:nvSpPr>
        <p:spPr/>
        <p:txBody>
          <a:bodyPr/>
          <a:lstStyle/>
          <a:p>
            <a:r>
              <a:rPr lang="en-US" sz="3200" dirty="0" smtClean="0"/>
              <a:t>Proposed Task/Resource Model</a:t>
            </a:r>
            <a:endParaRPr lang="en-US" sz="3200" dirty="0"/>
          </a:p>
        </p:txBody>
      </p:sp>
    </p:spTree>
    <p:extLst>
      <p:ext uri="{BB962C8B-B14F-4D97-AF65-F5344CB8AC3E}">
        <p14:creationId xmlns:p14="http://schemas.microsoft.com/office/powerpoint/2010/main" val="2882030888"/>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mcs_conceptual.jpg"/>
          <p:cNvPicPr>
            <a:picLocks noGrp="1" noChangeAspect="1"/>
          </p:cNvPicPr>
          <p:nvPr>
            <p:ph idx="1"/>
          </p:nvPr>
        </p:nvPicPr>
        <p:blipFill rotWithShape="1">
          <a:blip r:embed="rId2">
            <a:extLst>
              <a:ext uri="{28A0092B-C50C-407E-A947-70E740481C1C}">
                <a14:useLocalDpi xmlns:a14="http://schemas.microsoft.com/office/drawing/2010/main" val="0"/>
              </a:ext>
            </a:extLst>
          </a:blip>
          <a:srcRect l="-11206" r="-11206"/>
          <a:stretch/>
        </p:blipFill>
        <p:spPr>
          <a:xfrm>
            <a:off x="228600" y="850051"/>
            <a:ext cx="8509195" cy="3799669"/>
          </a:xfrm>
        </p:spPr>
      </p:pic>
      <p:sp>
        <p:nvSpPr>
          <p:cNvPr id="2" name="Title 1"/>
          <p:cNvSpPr>
            <a:spLocks noGrp="1"/>
          </p:cNvSpPr>
          <p:nvPr>
            <p:ph type="title"/>
          </p:nvPr>
        </p:nvSpPr>
        <p:spPr/>
        <p:txBody>
          <a:bodyPr/>
          <a:lstStyle/>
          <a:p>
            <a:r>
              <a:rPr lang="en-US" sz="3200" dirty="0" smtClean="0"/>
              <a:t>Conceptual Architecture Diagram</a:t>
            </a:r>
            <a:endParaRPr lang="en-US" sz="3200" dirty="0"/>
          </a:p>
        </p:txBody>
      </p:sp>
      <p:sp>
        <p:nvSpPr>
          <p:cNvPr id="5" name="Rectangle 2"/>
          <p:cNvSpPr txBox="1">
            <a:spLocks noChangeArrowheads="1"/>
          </p:cNvSpPr>
          <p:nvPr/>
        </p:nvSpPr>
        <p:spPr bwMode="auto">
          <a:xfrm>
            <a:off x="50798" y="4649720"/>
            <a:ext cx="9025467" cy="1979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0" bIns="45720" numCol="1" anchor="t" anchorCtr="0" compatLnSpc="1">
            <a:prstTxWarp prst="textNoShape">
              <a:avLst/>
            </a:prstTxWarp>
          </a:bodyPr>
          <a:lstStyle>
            <a:lvl1pPr marL="342900" indent="-342900" algn="l" rtl="0" eaLnBrk="1" fontAlgn="base" hangingPunct="1">
              <a:spcBef>
                <a:spcPct val="10000"/>
              </a:spcBef>
              <a:spcAft>
                <a:spcPct val="0"/>
              </a:spcAft>
              <a:buChar char="•"/>
              <a:defRPr sz="3200">
                <a:solidFill>
                  <a:srgbClr val="006600"/>
                </a:solidFill>
                <a:latin typeface="+mn-lt"/>
                <a:ea typeface="+mn-ea"/>
                <a:cs typeface="+mn-cs"/>
              </a:defRPr>
            </a:lvl1pPr>
            <a:lvl2pPr marL="742950" indent="-285750" algn="l" rtl="0" eaLnBrk="1" fontAlgn="base" hangingPunct="1">
              <a:spcBef>
                <a:spcPct val="10000"/>
              </a:spcBef>
              <a:spcAft>
                <a:spcPct val="0"/>
              </a:spcAft>
              <a:buChar char="–"/>
              <a:defRPr sz="3000">
                <a:solidFill>
                  <a:schemeClr val="tx1"/>
                </a:solidFill>
                <a:latin typeface="+mn-lt"/>
              </a:defRPr>
            </a:lvl2pPr>
            <a:lvl3pPr marL="1143000" indent="-228600" algn="l" rtl="0" eaLnBrk="1" fontAlgn="base" hangingPunct="1">
              <a:spcBef>
                <a:spcPct val="10000"/>
              </a:spcBef>
              <a:spcAft>
                <a:spcPct val="0"/>
              </a:spcAft>
              <a:buChar char="•"/>
              <a:defRPr sz="2800">
                <a:solidFill>
                  <a:srgbClr val="990000"/>
                </a:solidFill>
                <a:latin typeface="+mn-lt"/>
              </a:defRPr>
            </a:lvl3pPr>
            <a:lvl4pPr marL="1600200" indent="-228600" algn="l" rtl="0" eaLnBrk="1" fontAlgn="base" hangingPunct="1">
              <a:spcBef>
                <a:spcPct val="10000"/>
              </a:spcBef>
              <a:spcAft>
                <a:spcPct val="0"/>
              </a:spcAft>
              <a:buChar char="–"/>
              <a:defRPr sz="2600">
                <a:solidFill>
                  <a:schemeClr val="tx1"/>
                </a:solidFill>
                <a:latin typeface="+mn-lt"/>
              </a:defRPr>
            </a:lvl4pPr>
            <a:lvl5pPr marL="2057400" indent="-228600" algn="l" rtl="0" eaLnBrk="1" fontAlgn="base" hangingPunct="1">
              <a:spcBef>
                <a:spcPct val="10000"/>
              </a:spcBef>
              <a:spcAft>
                <a:spcPct val="0"/>
              </a:spcAft>
              <a:buChar char="»"/>
              <a:defRPr sz="2400">
                <a:solidFill>
                  <a:srgbClr val="990000"/>
                </a:solidFill>
                <a:latin typeface="+mn-lt"/>
              </a:defRPr>
            </a:lvl5pPr>
            <a:lvl6pPr marL="2514600" indent="-228600" algn="l" rtl="0" eaLnBrk="1" fontAlgn="base" hangingPunct="1">
              <a:spcBef>
                <a:spcPct val="10000"/>
              </a:spcBef>
              <a:spcAft>
                <a:spcPct val="0"/>
              </a:spcAft>
              <a:buChar char="»"/>
              <a:defRPr sz="2400">
                <a:solidFill>
                  <a:srgbClr val="990000"/>
                </a:solidFill>
                <a:latin typeface="+mn-lt"/>
              </a:defRPr>
            </a:lvl6pPr>
            <a:lvl7pPr marL="2971800" indent="-228600" algn="l" rtl="0" eaLnBrk="1" fontAlgn="base" hangingPunct="1">
              <a:spcBef>
                <a:spcPct val="10000"/>
              </a:spcBef>
              <a:spcAft>
                <a:spcPct val="0"/>
              </a:spcAft>
              <a:buChar char="»"/>
              <a:defRPr sz="2400">
                <a:solidFill>
                  <a:srgbClr val="990000"/>
                </a:solidFill>
                <a:latin typeface="+mn-lt"/>
              </a:defRPr>
            </a:lvl7pPr>
            <a:lvl8pPr marL="3429000" indent="-228600" algn="l" rtl="0" eaLnBrk="1" fontAlgn="base" hangingPunct="1">
              <a:spcBef>
                <a:spcPct val="10000"/>
              </a:spcBef>
              <a:spcAft>
                <a:spcPct val="0"/>
              </a:spcAft>
              <a:buChar char="»"/>
              <a:defRPr sz="2400">
                <a:solidFill>
                  <a:srgbClr val="990000"/>
                </a:solidFill>
                <a:latin typeface="+mn-lt"/>
              </a:defRPr>
            </a:lvl8pPr>
            <a:lvl9pPr marL="3886200" indent="-228600" algn="l" rtl="0" eaLnBrk="1" fontAlgn="base" hangingPunct="1">
              <a:spcBef>
                <a:spcPct val="10000"/>
              </a:spcBef>
              <a:spcAft>
                <a:spcPct val="0"/>
              </a:spcAft>
              <a:buChar char="»"/>
              <a:defRPr sz="2400">
                <a:solidFill>
                  <a:srgbClr val="990000"/>
                </a:solidFill>
                <a:latin typeface="+mn-lt"/>
              </a:defRPr>
            </a:lvl9pPr>
          </a:lstStyle>
          <a:p>
            <a:r>
              <a:rPr lang="en-US" sz="2200" dirty="0" smtClean="0"/>
              <a:t>Resource manager and scheduler</a:t>
            </a:r>
          </a:p>
          <a:p>
            <a:pPr lvl="1"/>
            <a:r>
              <a:rPr lang="en-US" sz="2000" dirty="0" smtClean="0"/>
              <a:t>part of the adaptive computational stack for heterogeneous mixed critical real-time systems.</a:t>
            </a:r>
          </a:p>
          <a:p>
            <a:pPr lvl="1"/>
            <a:r>
              <a:rPr lang="en-US" sz="2000" dirty="0" smtClean="0"/>
              <a:t>takes into account dynamically changing criticality and application mode changes.</a:t>
            </a:r>
          </a:p>
          <a:p>
            <a:pPr lvl="1"/>
            <a:endParaRPr lang="en-US" sz="1800" dirty="0" smtClean="0"/>
          </a:p>
        </p:txBody>
      </p:sp>
    </p:spTree>
    <p:extLst>
      <p:ext uri="{BB962C8B-B14F-4D97-AF65-F5344CB8AC3E}">
        <p14:creationId xmlns:p14="http://schemas.microsoft.com/office/powerpoint/2010/main" val="551752324"/>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90599"/>
            <a:ext cx="8458200" cy="5528733"/>
          </a:xfrm>
        </p:spPr>
        <p:txBody>
          <a:bodyPr>
            <a:normAutofit/>
          </a:bodyPr>
          <a:lstStyle/>
          <a:p>
            <a:r>
              <a:rPr lang="en-US" sz="2200" dirty="0" smtClean="0"/>
              <a:t>Identifying </a:t>
            </a:r>
            <a:r>
              <a:rPr lang="en-US" sz="2200" dirty="0"/>
              <a:t>the stable states of </a:t>
            </a:r>
            <a:r>
              <a:rPr lang="en-US" sz="2200" dirty="0" smtClean="0"/>
              <a:t>execution.</a:t>
            </a:r>
          </a:p>
          <a:p>
            <a:pPr lvl="1"/>
            <a:r>
              <a:rPr lang="en-US" sz="2200" dirty="0" smtClean="0"/>
              <a:t>parameters for defining stable states</a:t>
            </a:r>
          </a:p>
          <a:p>
            <a:pPr marL="0" indent="0">
              <a:buNone/>
            </a:pPr>
            <a:r>
              <a:rPr lang="en-US" sz="2200" dirty="0" smtClean="0"/>
              <a:t>	</a:t>
            </a:r>
          </a:p>
          <a:p>
            <a:r>
              <a:rPr lang="en-US" sz="2200" dirty="0" smtClean="0"/>
              <a:t>Guaranteeing </a:t>
            </a:r>
            <a:r>
              <a:rPr lang="en-US" sz="2200" dirty="0"/>
              <a:t>system stability during state </a:t>
            </a:r>
            <a:r>
              <a:rPr lang="en-US" sz="2200" dirty="0" smtClean="0"/>
              <a:t>transitions.</a:t>
            </a:r>
          </a:p>
          <a:p>
            <a:pPr lvl="1"/>
            <a:r>
              <a:rPr lang="en-US" sz="2000" dirty="0"/>
              <a:t>c</a:t>
            </a:r>
            <a:r>
              <a:rPr lang="en-US" sz="2000" dirty="0" smtClean="0"/>
              <a:t>ertifying safety critical applications.</a:t>
            </a:r>
          </a:p>
          <a:p>
            <a:pPr marL="457200" lvl="1" indent="0">
              <a:buNone/>
            </a:pPr>
            <a:endParaRPr lang="en-US" sz="2000" dirty="0" smtClean="0"/>
          </a:p>
          <a:p>
            <a:r>
              <a:rPr lang="en-US" sz="2200" dirty="0" smtClean="0"/>
              <a:t>Schedulability analysis</a:t>
            </a:r>
          </a:p>
          <a:p>
            <a:pPr lvl="1"/>
            <a:r>
              <a:rPr lang="en-US" sz="2000" dirty="0" smtClean="0"/>
              <a:t> </a:t>
            </a:r>
            <a:r>
              <a:rPr lang="en-US" sz="2000" dirty="0"/>
              <a:t>s</a:t>
            </a:r>
            <a:r>
              <a:rPr lang="en-US" sz="2000" dirty="0" smtClean="0"/>
              <a:t>cheduling </a:t>
            </a:r>
            <a:r>
              <a:rPr lang="en-US" sz="2000" dirty="0"/>
              <a:t>space expands rapidly when there are n modes and n</a:t>
            </a:r>
            <a:r>
              <a:rPr lang="en-US" sz="2000" baseline="30000" dirty="0"/>
              <a:t>2</a:t>
            </a:r>
            <a:r>
              <a:rPr lang="en-US" sz="2000" dirty="0"/>
              <a:t> transitions. </a:t>
            </a:r>
            <a:endParaRPr lang="en-US" sz="2000" dirty="0" smtClean="0"/>
          </a:p>
          <a:p>
            <a:endParaRPr lang="en-US" sz="2200" dirty="0" smtClean="0"/>
          </a:p>
          <a:p>
            <a:r>
              <a:rPr lang="en-US" sz="2200" dirty="0" smtClean="0"/>
              <a:t>Estimation of worst case execution times.</a:t>
            </a:r>
            <a:endParaRPr lang="en-US" sz="2200" dirty="0"/>
          </a:p>
          <a:p>
            <a:pPr lvl="1"/>
            <a:r>
              <a:rPr lang="en-US" sz="2000" dirty="0" smtClean="0"/>
              <a:t>n optional resources result in 2</a:t>
            </a:r>
            <a:r>
              <a:rPr lang="en-US" sz="2000" baseline="30000" dirty="0" smtClean="0"/>
              <a:t>n </a:t>
            </a:r>
            <a:r>
              <a:rPr lang="en-US" sz="2000" dirty="0" smtClean="0"/>
              <a:t>resource combinations.</a:t>
            </a:r>
          </a:p>
          <a:p>
            <a:pPr lvl="1"/>
            <a:endParaRPr lang="en-US" sz="2000" dirty="0" smtClean="0"/>
          </a:p>
          <a:p>
            <a:r>
              <a:rPr lang="en-US" sz="2200" dirty="0" smtClean="0"/>
              <a:t>Defining </a:t>
            </a:r>
            <a:r>
              <a:rPr lang="en-US" sz="2200" dirty="0"/>
              <a:t>the semantics of hardware accelerators. </a:t>
            </a:r>
          </a:p>
        </p:txBody>
      </p:sp>
      <p:sp>
        <p:nvSpPr>
          <p:cNvPr id="2" name="Title 1"/>
          <p:cNvSpPr>
            <a:spLocks noGrp="1"/>
          </p:cNvSpPr>
          <p:nvPr>
            <p:ph type="title"/>
          </p:nvPr>
        </p:nvSpPr>
        <p:spPr/>
        <p:txBody>
          <a:bodyPr/>
          <a:lstStyle/>
          <a:p>
            <a:r>
              <a:rPr lang="en-US" sz="3200" dirty="0" smtClean="0"/>
              <a:t>Scheduling Challenges</a:t>
            </a:r>
            <a:endParaRPr lang="en-US" sz="3200" dirty="0"/>
          </a:p>
        </p:txBody>
      </p:sp>
    </p:spTree>
    <p:extLst>
      <p:ext uri="{BB962C8B-B14F-4D97-AF65-F5344CB8AC3E}">
        <p14:creationId xmlns:p14="http://schemas.microsoft.com/office/powerpoint/2010/main" val="775708539"/>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400" dirty="0" smtClean="0"/>
              <a:t>Mixed </a:t>
            </a:r>
            <a:r>
              <a:rPr lang="en-US" sz="2400" dirty="0"/>
              <a:t>critical  heterogeneous computing </a:t>
            </a:r>
            <a:r>
              <a:rPr lang="en-US" sz="2400" dirty="0" smtClean="0"/>
              <a:t>platforms</a:t>
            </a:r>
          </a:p>
          <a:p>
            <a:pPr lvl="1"/>
            <a:r>
              <a:rPr lang="en-US" sz="2200" dirty="0"/>
              <a:t>i</a:t>
            </a:r>
            <a:r>
              <a:rPr lang="en-US" sz="2200" dirty="0" smtClean="0"/>
              <a:t>dentified key properties.</a:t>
            </a:r>
          </a:p>
          <a:p>
            <a:pPr lvl="1"/>
            <a:r>
              <a:rPr lang="en-US" sz="2200" dirty="0"/>
              <a:t>l</a:t>
            </a:r>
            <a:r>
              <a:rPr lang="en-US" sz="2200" dirty="0" smtClean="0"/>
              <a:t>imitations of traditional architecture and task models.</a:t>
            </a:r>
          </a:p>
          <a:p>
            <a:pPr lvl="1"/>
            <a:r>
              <a:rPr lang="en-US" sz="2200" dirty="0"/>
              <a:t>c</a:t>
            </a:r>
            <a:r>
              <a:rPr lang="en-US" sz="2200" dirty="0" smtClean="0"/>
              <a:t>hallenges in developing scheduling and resource management algorithms.</a:t>
            </a:r>
          </a:p>
          <a:p>
            <a:endParaRPr lang="en-US" sz="2800" dirty="0"/>
          </a:p>
          <a:p>
            <a:r>
              <a:rPr lang="en-US" sz="2400" dirty="0" smtClean="0"/>
              <a:t>Adaptable computing platform for DDAS</a:t>
            </a:r>
            <a:endParaRPr lang="en-US" sz="2400" dirty="0"/>
          </a:p>
          <a:p>
            <a:pPr lvl="1"/>
            <a:r>
              <a:rPr lang="en-US" sz="2200" dirty="0"/>
              <a:t>n</a:t>
            </a:r>
            <a:r>
              <a:rPr lang="en-US" sz="2200" dirty="0" smtClean="0"/>
              <a:t>eed for adaptive computational stack. </a:t>
            </a:r>
          </a:p>
          <a:p>
            <a:pPr lvl="1"/>
            <a:r>
              <a:rPr lang="en-US" sz="2200" dirty="0" smtClean="0"/>
              <a:t>multidimensional redefining criticality in terms of system properties (e.g. Memory, Power)</a:t>
            </a:r>
            <a:endParaRPr lang="en-US" sz="2200" dirty="0"/>
          </a:p>
        </p:txBody>
      </p:sp>
      <p:sp>
        <p:nvSpPr>
          <p:cNvPr id="2" name="Title 1"/>
          <p:cNvSpPr>
            <a:spLocks noGrp="1"/>
          </p:cNvSpPr>
          <p:nvPr>
            <p:ph type="title"/>
          </p:nvPr>
        </p:nvSpPr>
        <p:spPr/>
        <p:txBody>
          <a:bodyPr/>
          <a:lstStyle/>
          <a:p>
            <a:r>
              <a:rPr lang="en-US" sz="3200" dirty="0" smtClean="0"/>
              <a:t>Conclusion/Future Work</a:t>
            </a:r>
            <a:endParaRPr lang="en-US" sz="3200" dirty="0"/>
          </a:p>
        </p:txBody>
      </p:sp>
    </p:spTree>
    <p:extLst>
      <p:ext uri="{BB962C8B-B14F-4D97-AF65-F5344CB8AC3E}">
        <p14:creationId xmlns:p14="http://schemas.microsoft.com/office/powerpoint/2010/main" val="1349322114"/>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ipoint-video">
  <a:themeElements>
    <a:clrScheme name="ipoint-video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B2B2B2"/>
      </a:folHlink>
    </a:clrScheme>
    <a:fontScheme name="ipoint-vide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point-vide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point-vide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ipoint-vide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ipoint-vide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ipoint-vide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ipoint-vide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ipoint-vide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ipoint-video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ipoint-video">
  <a:themeElements>
    <a:clrScheme name="ipoint-video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B2B2B2"/>
      </a:folHlink>
    </a:clrScheme>
    <a:fontScheme name="ipoint-vide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38100">
          <a:solidFill>
            <a:schemeClr val="tx1"/>
          </a:solidFill>
          <a:tailEnd type="triangle"/>
        </a:ln>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lnDef>
      <a:spPr>
        <a:ln w="381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ipoint-vide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point-vide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ipoint-vide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ipoint-vide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ipoint-vide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ipoint-vide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ipoint-vide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ipoint-video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5070</TotalTime>
  <Words>2684</Words>
  <Application>Microsoft Office PowerPoint</Application>
  <PresentationFormat>On-screen Show (4:3)</PresentationFormat>
  <Paragraphs>340</Paragraphs>
  <Slides>23</Slides>
  <Notes>5</Notes>
  <HiddenSlides>0</HiddenSlides>
  <MMClips>3</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ipoint-video</vt:lpstr>
      <vt:lpstr>1_ipoint-video</vt:lpstr>
      <vt:lpstr>PowerPoint Presentation</vt:lpstr>
      <vt:lpstr> Project Overview  (An Adaptive Property-Aware HW/SW Framework for DDDAS)   </vt:lpstr>
      <vt:lpstr>Approach and Methods  </vt:lpstr>
      <vt:lpstr>Performance Metrics for Evaluation  </vt:lpstr>
      <vt:lpstr>Quadrotor Platform</vt:lpstr>
      <vt:lpstr>Multilayer PID Control of Quadrotor</vt:lpstr>
      <vt:lpstr>LQR Control of Quadrotor</vt:lpstr>
      <vt:lpstr>Dynamic Data Structures  </vt:lpstr>
      <vt:lpstr>PowerPoint Presentation</vt:lpstr>
      <vt:lpstr>PowerPoint Presentation</vt:lpstr>
      <vt:lpstr>PowerPoint Presentation</vt:lpstr>
      <vt:lpstr>Scheduling Challenges in Mixed Critical Heterogeneous Real-Time Computing Platforms   </vt:lpstr>
      <vt:lpstr>Traditional Architecture</vt:lpstr>
      <vt:lpstr>Grand Vision</vt:lpstr>
      <vt:lpstr>Heterogeneous Mixed Critical Platforms</vt:lpstr>
      <vt:lpstr>Mixed Critical Scheduling (MCS)</vt:lpstr>
      <vt:lpstr>Current Mixed Criticality Task Models</vt:lpstr>
      <vt:lpstr>Heterogeneous Mixed Critical Platforms</vt:lpstr>
      <vt:lpstr>Hardware Priority Queue - Example</vt:lpstr>
      <vt:lpstr>Proposed Task/Resource Model</vt:lpstr>
      <vt:lpstr>Conceptual Architecture Diagram</vt:lpstr>
      <vt:lpstr>Scheduling Challenges</vt:lpstr>
      <vt:lpstr>Conclusion/Future Work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 Name: Group #1</dc:title>
  <dc:creator>cnelson</dc:creator>
  <cp:lastModifiedBy>phjones</cp:lastModifiedBy>
  <cp:revision>316</cp:revision>
  <dcterms:created xsi:type="dcterms:W3CDTF">2012-01-19T19:00:47Z</dcterms:created>
  <dcterms:modified xsi:type="dcterms:W3CDTF">2014-10-14T17:41:42Z</dcterms:modified>
</cp:coreProperties>
</file>